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8" d="100"/>
          <a:sy n="78" d="100"/>
        </p:scale>
        <p:origin x="-168"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925C73B-754B-43E6-B28C-18008EDE9C93}" type="datetimeFigureOut">
              <a:rPr lang="en-US" smtClean="0"/>
              <a:t>12/21/2014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8DB040-74E8-4DF6-9083-73D4C46427C6}" type="slidenum">
              <a:rPr lang="en-US" smtClean="0"/>
              <a:t>‹#›</a:t>
            </a:fld>
            <a:endParaRPr lang="en-US"/>
          </a:p>
        </p:txBody>
      </p:sp>
    </p:spTree>
    <p:extLst>
      <p:ext uri="{BB962C8B-B14F-4D97-AF65-F5344CB8AC3E}">
        <p14:creationId xmlns:p14="http://schemas.microsoft.com/office/powerpoint/2010/main" val="387680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25C73B-754B-43E6-B28C-18008EDE9C93}" type="datetimeFigureOut">
              <a:rPr lang="en-US" smtClean="0"/>
              <a:t>12/21/2014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8DB040-74E8-4DF6-9083-73D4C46427C6}" type="slidenum">
              <a:rPr lang="en-US" smtClean="0"/>
              <a:t>‹#›</a:t>
            </a:fld>
            <a:endParaRPr lang="en-US"/>
          </a:p>
        </p:txBody>
      </p:sp>
    </p:spTree>
    <p:extLst>
      <p:ext uri="{BB962C8B-B14F-4D97-AF65-F5344CB8AC3E}">
        <p14:creationId xmlns:p14="http://schemas.microsoft.com/office/powerpoint/2010/main" val="3650785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25C73B-754B-43E6-B28C-18008EDE9C93}" type="datetimeFigureOut">
              <a:rPr lang="en-US" smtClean="0"/>
              <a:t>12/21/2014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8DB040-74E8-4DF6-9083-73D4C46427C6}" type="slidenum">
              <a:rPr lang="en-US" smtClean="0"/>
              <a:t>‹#›</a:t>
            </a:fld>
            <a:endParaRPr lang="en-US"/>
          </a:p>
        </p:txBody>
      </p:sp>
    </p:spTree>
    <p:extLst>
      <p:ext uri="{BB962C8B-B14F-4D97-AF65-F5344CB8AC3E}">
        <p14:creationId xmlns:p14="http://schemas.microsoft.com/office/powerpoint/2010/main" val="4044742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25C73B-754B-43E6-B28C-18008EDE9C93}" type="datetimeFigureOut">
              <a:rPr lang="en-US" smtClean="0"/>
              <a:t>12/21/2014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8DB040-74E8-4DF6-9083-73D4C46427C6}" type="slidenum">
              <a:rPr lang="en-US" smtClean="0"/>
              <a:t>‹#›</a:t>
            </a:fld>
            <a:endParaRPr lang="en-US"/>
          </a:p>
        </p:txBody>
      </p:sp>
    </p:spTree>
    <p:extLst>
      <p:ext uri="{BB962C8B-B14F-4D97-AF65-F5344CB8AC3E}">
        <p14:creationId xmlns:p14="http://schemas.microsoft.com/office/powerpoint/2010/main" val="557107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25C73B-754B-43E6-B28C-18008EDE9C93}" type="datetimeFigureOut">
              <a:rPr lang="en-US" smtClean="0"/>
              <a:t>12/21/2014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8DB040-74E8-4DF6-9083-73D4C46427C6}" type="slidenum">
              <a:rPr lang="en-US" smtClean="0"/>
              <a:t>‹#›</a:t>
            </a:fld>
            <a:endParaRPr lang="en-US"/>
          </a:p>
        </p:txBody>
      </p:sp>
    </p:spTree>
    <p:extLst>
      <p:ext uri="{BB962C8B-B14F-4D97-AF65-F5344CB8AC3E}">
        <p14:creationId xmlns:p14="http://schemas.microsoft.com/office/powerpoint/2010/main" val="1092741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925C73B-754B-43E6-B28C-18008EDE9C93}" type="datetimeFigureOut">
              <a:rPr lang="en-US" smtClean="0"/>
              <a:t>12/21/2014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8DB040-74E8-4DF6-9083-73D4C46427C6}" type="slidenum">
              <a:rPr lang="en-US" smtClean="0"/>
              <a:t>‹#›</a:t>
            </a:fld>
            <a:endParaRPr lang="en-US"/>
          </a:p>
        </p:txBody>
      </p:sp>
    </p:spTree>
    <p:extLst>
      <p:ext uri="{BB962C8B-B14F-4D97-AF65-F5344CB8AC3E}">
        <p14:creationId xmlns:p14="http://schemas.microsoft.com/office/powerpoint/2010/main" val="8778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925C73B-754B-43E6-B28C-18008EDE9C93}" type="datetimeFigureOut">
              <a:rPr lang="en-US" smtClean="0"/>
              <a:t>12/21/2014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8DB040-74E8-4DF6-9083-73D4C46427C6}" type="slidenum">
              <a:rPr lang="en-US" smtClean="0"/>
              <a:t>‹#›</a:t>
            </a:fld>
            <a:endParaRPr lang="en-US"/>
          </a:p>
        </p:txBody>
      </p:sp>
    </p:spTree>
    <p:extLst>
      <p:ext uri="{BB962C8B-B14F-4D97-AF65-F5344CB8AC3E}">
        <p14:creationId xmlns:p14="http://schemas.microsoft.com/office/powerpoint/2010/main" val="1607419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25C73B-754B-43E6-B28C-18008EDE9C93}" type="datetimeFigureOut">
              <a:rPr lang="en-US" smtClean="0"/>
              <a:t>12/21/2014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8DB040-74E8-4DF6-9083-73D4C46427C6}" type="slidenum">
              <a:rPr lang="en-US" smtClean="0"/>
              <a:t>‹#›</a:t>
            </a:fld>
            <a:endParaRPr lang="en-US"/>
          </a:p>
        </p:txBody>
      </p:sp>
    </p:spTree>
    <p:extLst>
      <p:ext uri="{BB962C8B-B14F-4D97-AF65-F5344CB8AC3E}">
        <p14:creationId xmlns:p14="http://schemas.microsoft.com/office/powerpoint/2010/main" val="87474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25C73B-754B-43E6-B28C-18008EDE9C93}" type="datetimeFigureOut">
              <a:rPr lang="en-US" smtClean="0"/>
              <a:t>12/21/2014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8DB040-74E8-4DF6-9083-73D4C46427C6}" type="slidenum">
              <a:rPr lang="en-US" smtClean="0"/>
              <a:t>‹#›</a:t>
            </a:fld>
            <a:endParaRPr lang="en-US"/>
          </a:p>
        </p:txBody>
      </p:sp>
    </p:spTree>
    <p:extLst>
      <p:ext uri="{BB962C8B-B14F-4D97-AF65-F5344CB8AC3E}">
        <p14:creationId xmlns:p14="http://schemas.microsoft.com/office/powerpoint/2010/main" val="3487503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25C73B-754B-43E6-B28C-18008EDE9C93}" type="datetimeFigureOut">
              <a:rPr lang="en-US" smtClean="0"/>
              <a:t>12/21/2014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8DB040-74E8-4DF6-9083-73D4C46427C6}" type="slidenum">
              <a:rPr lang="en-US" smtClean="0"/>
              <a:t>‹#›</a:t>
            </a:fld>
            <a:endParaRPr lang="en-US"/>
          </a:p>
        </p:txBody>
      </p:sp>
    </p:spTree>
    <p:extLst>
      <p:ext uri="{BB962C8B-B14F-4D97-AF65-F5344CB8AC3E}">
        <p14:creationId xmlns:p14="http://schemas.microsoft.com/office/powerpoint/2010/main" val="2897935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25C73B-754B-43E6-B28C-18008EDE9C93}" type="datetimeFigureOut">
              <a:rPr lang="en-US" smtClean="0"/>
              <a:t>12/21/2014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8DB040-74E8-4DF6-9083-73D4C46427C6}" type="slidenum">
              <a:rPr lang="en-US" smtClean="0"/>
              <a:t>‹#›</a:t>
            </a:fld>
            <a:endParaRPr lang="en-US"/>
          </a:p>
        </p:txBody>
      </p:sp>
    </p:spTree>
    <p:extLst>
      <p:ext uri="{BB962C8B-B14F-4D97-AF65-F5344CB8AC3E}">
        <p14:creationId xmlns:p14="http://schemas.microsoft.com/office/powerpoint/2010/main" val="2471504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25C73B-754B-43E6-B28C-18008EDE9C93}" type="datetimeFigureOut">
              <a:rPr lang="en-US" smtClean="0"/>
              <a:t>12/21/2014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DB040-74E8-4DF6-9083-73D4C46427C6}" type="slidenum">
              <a:rPr lang="en-US" smtClean="0"/>
              <a:t>‹#›</a:t>
            </a:fld>
            <a:endParaRPr lang="en-US"/>
          </a:p>
        </p:txBody>
      </p:sp>
    </p:spTree>
    <p:extLst>
      <p:ext uri="{BB962C8B-B14F-4D97-AF65-F5344CB8AC3E}">
        <p14:creationId xmlns:p14="http://schemas.microsoft.com/office/powerpoint/2010/main" val="3770932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ideo" Target="https://www.youtube.com/embed/7DA2MKuI6f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ideo" Target="https://www.youtube.com/embed/Q3UK-A5QX_A"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ideo" Target="https://www.youtube.com/embed/yH8yuld4DUE"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ideo" Target="https://www.youtube.com/embed/oQp7Id8iRA4"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ideo" Target="https://www.youtube.com/embed/8FpCM5cWkNM"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ideo" Target="https://www.youtube.com/embed/MDvXdP1vH8Y"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5862"/>
            <a:ext cx="9715500" cy="6858000"/>
          </a:xfrm>
          <a:prstGeom prst="rect">
            <a:avLst/>
          </a:prstGeom>
        </p:spPr>
      </p:pic>
      <p:sp>
        <p:nvSpPr>
          <p:cNvPr id="2" name="Title 1"/>
          <p:cNvSpPr>
            <a:spLocks noGrp="1"/>
          </p:cNvSpPr>
          <p:nvPr>
            <p:ph type="ctrTitle"/>
          </p:nvPr>
        </p:nvSpPr>
        <p:spPr>
          <a:xfrm>
            <a:off x="609600" y="304800"/>
            <a:ext cx="7772400" cy="1470025"/>
          </a:xfrm>
        </p:spPr>
        <p:txBody>
          <a:bodyPr/>
          <a:lstStyle/>
          <a:p>
            <a:r>
              <a:rPr lang="en-US" b="1" dirty="0" smtClean="0">
                <a:latin typeface="Algerian" panose="04020705040A02060702" pitchFamily="82" charset="0"/>
              </a:rPr>
              <a:t>Team Friends </a:t>
            </a:r>
            <a:endParaRPr lang="en-US" b="1" dirty="0">
              <a:latin typeface="Algerian" panose="04020705040A02060702" pitchFamily="82" charset="0"/>
            </a:endParaRPr>
          </a:p>
        </p:txBody>
      </p:sp>
      <p:sp>
        <p:nvSpPr>
          <p:cNvPr id="3" name="Subtitle 2"/>
          <p:cNvSpPr>
            <a:spLocks noGrp="1"/>
          </p:cNvSpPr>
          <p:nvPr>
            <p:ph type="subTitle" idx="1"/>
          </p:nvPr>
        </p:nvSpPr>
        <p:spPr>
          <a:xfrm>
            <a:off x="1428750" y="4572000"/>
            <a:ext cx="6400800" cy="1752600"/>
          </a:xfrm>
        </p:spPr>
        <p:txBody>
          <a:bodyPr>
            <a:normAutofit/>
          </a:bodyPr>
          <a:lstStyle/>
          <a:p>
            <a:r>
              <a:rPr lang="en-US" sz="4800" b="1" dirty="0" smtClean="0">
                <a:solidFill>
                  <a:schemeClr val="accent5">
                    <a:lumMod val="60000"/>
                    <a:lumOff val="40000"/>
                  </a:schemeClr>
                </a:solidFill>
                <a:latin typeface="Algerian" panose="04020705040A02060702" pitchFamily="82" charset="0"/>
              </a:rPr>
              <a:t>2014</a:t>
            </a:r>
            <a:endParaRPr lang="en-US" sz="4800" b="1" dirty="0">
              <a:solidFill>
                <a:schemeClr val="accent5">
                  <a:lumMod val="60000"/>
                  <a:lumOff val="40000"/>
                </a:schemeClr>
              </a:solidFill>
              <a:latin typeface="Algerian" panose="04020705040A02060702" pitchFamily="82" charset="0"/>
            </a:endParaRPr>
          </a:p>
        </p:txBody>
      </p:sp>
    </p:spTree>
    <p:extLst>
      <p:ext uri="{BB962C8B-B14F-4D97-AF65-F5344CB8AC3E}">
        <p14:creationId xmlns:p14="http://schemas.microsoft.com/office/powerpoint/2010/main" val="4074265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A New King Arises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066800"/>
            <a:ext cx="7880804" cy="5516563"/>
          </a:xfrm>
        </p:spPr>
      </p:pic>
      <p:sp>
        <p:nvSpPr>
          <p:cNvPr id="7" name="TextBox 6"/>
          <p:cNvSpPr txBox="1"/>
          <p:nvPr/>
        </p:nvSpPr>
        <p:spPr>
          <a:xfrm>
            <a:off x="838200" y="1524000"/>
            <a:ext cx="2590800" cy="2585323"/>
          </a:xfrm>
          <a:prstGeom prst="rect">
            <a:avLst/>
          </a:prstGeom>
          <a:noFill/>
        </p:spPr>
        <p:txBody>
          <a:bodyPr wrap="square" rtlCol="0">
            <a:spAutoFit/>
          </a:bodyPr>
          <a:lstStyle/>
          <a:p>
            <a:r>
              <a:rPr lang="en-US" dirty="0" smtClean="0"/>
              <a:t>With the downfall of the </a:t>
            </a:r>
            <a:r>
              <a:rPr lang="en-US" dirty="0" err="1" smtClean="0"/>
              <a:t>Norwoods</a:t>
            </a:r>
            <a:r>
              <a:rPr lang="en-US" dirty="0" smtClean="0"/>
              <a:t>, a new league leader was waiting in the wings. Hailed by the people as a savior, a fighter for all that is right, a general “good guy,” the </a:t>
            </a:r>
            <a:r>
              <a:rPr lang="en-US" dirty="0" err="1" smtClean="0"/>
              <a:t>MoneyindaBananastand</a:t>
            </a:r>
            <a:r>
              <a:rPr lang="en-US" dirty="0" smtClean="0"/>
              <a:t> took the reigns</a:t>
            </a:r>
            <a:endParaRPr lang="en-US" dirty="0"/>
          </a:p>
        </p:txBody>
      </p:sp>
      <p:sp>
        <p:nvSpPr>
          <p:cNvPr id="9" name="TextBox 8"/>
          <p:cNvSpPr txBox="1"/>
          <p:nvPr/>
        </p:nvSpPr>
        <p:spPr>
          <a:xfrm>
            <a:off x="5791200" y="1524000"/>
            <a:ext cx="2514600" cy="2862322"/>
          </a:xfrm>
          <a:prstGeom prst="rect">
            <a:avLst/>
          </a:prstGeom>
          <a:noFill/>
        </p:spPr>
        <p:txBody>
          <a:bodyPr wrap="square" rtlCol="0">
            <a:spAutoFit/>
          </a:bodyPr>
          <a:lstStyle/>
          <a:p>
            <a:r>
              <a:rPr lang="en-US" dirty="0" smtClean="0"/>
              <a:t>Emboldened and fueled with the anger of being determined to come in last by the Yahoo </a:t>
            </a:r>
            <a:r>
              <a:rPr lang="en-US" dirty="0" err="1" smtClean="0"/>
              <a:t>fucknuts</a:t>
            </a:r>
            <a:r>
              <a:rPr lang="en-US" dirty="0" smtClean="0"/>
              <a:t>, </a:t>
            </a:r>
            <a:r>
              <a:rPr lang="en-US" dirty="0" err="1" smtClean="0"/>
              <a:t>MoneyindaBananaStand</a:t>
            </a:r>
            <a:r>
              <a:rPr lang="en-US" dirty="0" smtClean="0"/>
              <a:t> took the No. 1 slot, a position he would keep for the rest of the season</a:t>
            </a:r>
            <a:endParaRPr lang="en-US" dirty="0"/>
          </a:p>
        </p:txBody>
      </p:sp>
      <p:sp>
        <p:nvSpPr>
          <p:cNvPr id="10" name="TextBox 9"/>
          <p:cNvSpPr txBox="1"/>
          <p:nvPr/>
        </p:nvSpPr>
        <p:spPr>
          <a:xfrm>
            <a:off x="6324600" y="5334000"/>
            <a:ext cx="2209800" cy="1200329"/>
          </a:xfrm>
          <a:prstGeom prst="rect">
            <a:avLst/>
          </a:prstGeom>
          <a:noFill/>
        </p:spPr>
        <p:txBody>
          <a:bodyPr wrap="square" rtlCol="0">
            <a:spAutoFit/>
          </a:bodyPr>
          <a:lstStyle/>
          <a:p>
            <a:r>
              <a:rPr lang="en-US" dirty="0" smtClean="0"/>
              <a:t>“</a:t>
            </a:r>
            <a:r>
              <a:rPr lang="en-US" i="1" dirty="0" smtClean="0"/>
              <a:t>All prosper under the rule of the Banana$”</a:t>
            </a:r>
          </a:p>
          <a:p>
            <a:r>
              <a:rPr lang="en-US" i="1" dirty="0"/>
              <a:t>	</a:t>
            </a:r>
            <a:r>
              <a:rPr lang="en-US" sz="1400" i="1" dirty="0" smtClean="0"/>
              <a:t>-Everyone</a:t>
            </a:r>
            <a:endParaRPr lang="en-US" sz="1400" dirty="0"/>
          </a:p>
        </p:txBody>
      </p:sp>
    </p:spTree>
    <p:extLst>
      <p:ext uri="{BB962C8B-B14F-4D97-AF65-F5344CB8AC3E}">
        <p14:creationId xmlns:p14="http://schemas.microsoft.com/office/powerpoint/2010/main" val="15731270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04800"/>
            <a:ext cx="10668000" cy="6000750"/>
          </a:xfrm>
          <a:prstGeom prst="rect">
            <a:avLst/>
          </a:prstGeom>
        </p:spPr>
      </p:pic>
      <p:sp>
        <p:nvSpPr>
          <p:cNvPr id="2" name="Title 1"/>
          <p:cNvSpPr>
            <a:spLocks noGrp="1"/>
          </p:cNvSpPr>
          <p:nvPr>
            <p:ph type="title"/>
          </p:nvPr>
        </p:nvSpPr>
        <p:spPr/>
        <p:txBody>
          <a:bodyPr>
            <a:normAutofit fontScale="90000"/>
          </a:bodyPr>
          <a:lstStyle/>
          <a:p>
            <a:r>
              <a:rPr lang="en-US" b="1" dirty="0" smtClean="0">
                <a:solidFill>
                  <a:schemeClr val="accent5">
                    <a:lumMod val="50000"/>
                  </a:schemeClr>
                </a:solidFill>
              </a:rPr>
              <a:t>The King Falls, and a Champion Rises</a:t>
            </a:r>
            <a:endParaRPr lang="en-US" b="1" dirty="0">
              <a:solidFill>
                <a:schemeClr val="accent5">
                  <a:lumMod val="50000"/>
                </a:schemeClr>
              </a:solidFill>
            </a:endParaRPr>
          </a:p>
        </p:txBody>
      </p:sp>
      <p:sp>
        <p:nvSpPr>
          <p:cNvPr id="4" name="TextBox 3"/>
          <p:cNvSpPr txBox="1"/>
          <p:nvPr/>
        </p:nvSpPr>
        <p:spPr>
          <a:xfrm>
            <a:off x="7315200" y="5791200"/>
            <a:ext cx="1600200" cy="738664"/>
          </a:xfrm>
          <a:prstGeom prst="rect">
            <a:avLst/>
          </a:prstGeom>
          <a:noFill/>
        </p:spPr>
        <p:txBody>
          <a:bodyPr wrap="square" rtlCol="0">
            <a:spAutoFit/>
          </a:bodyPr>
          <a:lstStyle/>
          <a:p>
            <a:r>
              <a:rPr lang="en-US" sz="1400" i="1" dirty="0" smtClean="0">
                <a:solidFill>
                  <a:srgbClr val="FFFF00"/>
                </a:solidFill>
              </a:rPr>
              <a:t>“I love hard cock and blowing dick!”</a:t>
            </a:r>
          </a:p>
          <a:p>
            <a:r>
              <a:rPr lang="en-US" sz="1400" i="1" dirty="0">
                <a:solidFill>
                  <a:srgbClr val="FFFF00"/>
                </a:solidFill>
              </a:rPr>
              <a:t> </a:t>
            </a:r>
            <a:r>
              <a:rPr lang="en-US" sz="1400" i="1" dirty="0" smtClean="0">
                <a:solidFill>
                  <a:srgbClr val="FFFF00"/>
                </a:solidFill>
              </a:rPr>
              <a:t>           </a:t>
            </a:r>
            <a:r>
              <a:rPr lang="en-US" sz="1200" i="1" dirty="0" smtClean="0">
                <a:solidFill>
                  <a:srgbClr val="FFFF00"/>
                </a:solidFill>
              </a:rPr>
              <a:t>- Jay Cutler</a:t>
            </a:r>
            <a:endParaRPr lang="en-US" sz="1200" i="1" dirty="0">
              <a:solidFill>
                <a:srgbClr val="FFFF00"/>
              </a:solidFill>
            </a:endParaRPr>
          </a:p>
        </p:txBody>
      </p:sp>
      <p:sp>
        <p:nvSpPr>
          <p:cNvPr id="6" name="Rectangle 5"/>
          <p:cNvSpPr/>
          <p:nvPr/>
        </p:nvSpPr>
        <p:spPr>
          <a:xfrm>
            <a:off x="-474785" y="1676400"/>
            <a:ext cx="10393871" cy="3785652"/>
          </a:xfrm>
          <a:prstGeom prst="rect">
            <a:avLst/>
          </a:prstGeom>
          <a:noFill/>
        </p:spPr>
        <p:txBody>
          <a:bodyPr wrap="none" lIns="91440" tIns="45720" rIns="91440" bIns="45720">
            <a:spAutoFit/>
          </a:bodyPr>
          <a:lstStyle/>
          <a:p>
            <a:pPr algn="ctr"/>
            <a:r>
              <a:rPr lang="en-US" sz="2000" b="1" cap="none" spc="0" dirty="0" smtClean="0">
                <a:ln w="10541" cmpd="sng">
                  <a:solidFill>
                    <a:srgbClr val="7D7D7D">
                      <a:tint val="100000"/>
                      <a:shade val="100000"/>
                      <a:satMod val="110000"/>
                    </a:srgbClr>
                  </a:solidFill>
                  <a:prstDash val="solid"/>
                </a:ln>
                <a:solidFill>
                  <a:schemeClr val="bg2">
                    <a:lumMod val="10000"/>
                  </a:schemeClr>
                </a:solidFill>
                <a:effectLst/>
              </a:rPr>
              <a:t>The playoffs had begun, and the Banana$ were confident as a new challenger </a:t>
            </a:r>
          </a:p>
          <a:p>
            <a:pPr algn="ctr"/>
            <a:r>
              <a:rPr lang="en-US" sz="2000" b="1" cap="none" spc="0" dirty="0" smtClean="0">
                <a:ln w="10541" cmpd="sng">
                  <a:solidFill>
                    <a:srgbClr val="7D7D7D">
                      <a:tint val="100000"/>
                      <a:shade val="100000"/>
                      <a:satMod val="110000"/>
                    </a:srgbClr>
                  </a:solidFill>
                  <a:prstDash val="solid"/>
                </a:ln>
                <a:solidFill>
                  <a:schemeClr val="bg2">
                    <a:lumMod val="10000"/>
                  </a:schemeClr>
                </a:solidFill>
                <a:effectLst/>
              </a:rPr>
              <a:t>approached. The “</a:t>
            </a:r>
            <a:r>
              <a:rPr lang="en-US" sz="2000" b="1" cap="none" spc="0" dirty="0" err="1" smtClean="0">
                <a:ln w="10541" cmpd="sng">
                  <a:solidFill>
                    <a:srgbClr val="7D7D7D">
                      <a:tint val="100000"/>
                      <a:shade val="100000"/>
                      <a:satMod val="110000"/>
                    </a:srgbClr>
                  </a:solidFill>
                  <a:prstDash val="solid"/>
                </a:ln>
                <a:solidFill>
                  <a:schemeClr val="bg2">
                    <a:lumMod val="10000"/>
                  </a:schemeClr>
                </a:solidFill>
                <a:effectLst/>
              </a:rPr>
              <a:t>Timmies</a:t>
            </a:r>
            <a:r>
              <a:rPr lang="en-US" sz="2000" b="1" cap="none" spc="0" dirty="0" smtClean="0">
                <a:ln w="10541" cmpd="sng">
                  <a:solidFill>
                    <a:srgbClr val="7D7D7D">
                      <a:tint val="100000"/>
                      <a:shade val="100000"/>
                      <a:satMod val="110000"/>
                    </a:srgbClr>
                  </a:solidFill>
                  <a:prstDash val="solid"/>
                </a:ln>
                <a:solidFill>
                  <a:schemeClr val="bg2">
                    <a:lumMod val="10000"/>
                  </a:schemeClr>
                </a:solidFill>
                <a:effectLst/>
              </a:rPr>
              <a:t>” had the largest arsenal in the league this year, </a:t>
            </a:r>
          </a:p>
          <a:p>
            <a:pPr algn="ctr"/>
            <a:r>
              <a:rPr lang="en-US" sz="2000" b="1" cap="none" spc="0" dirty="0" smtClean="0">
                <a:ln w="10541" cmpd="sng">
                  <a:solidFill>
                    <a:srgbClr val="7D7D7D">
                      <a:tint val="100000"/>
                      <a:shade val="100000"/>
                      <a:satMod val="110000"/>
                    </a:srgbClr>
                  </a:solidFill>
                  <a:prstDash val="solid"/>
                </a:ln>
                <a:solidFill>
                  <a:schemeClr val="bg2">
                    <a:lumMod val="10000"/>
                  </a:schemeClr>
                </a:solidFill>
                <a:effectLst/>
              </a:rPr>
              <a:t> leading the league in total points by leaps and miles. After defeating</a:t>
            </a:r>
          </a:p>
          <a:p>
            <a:pPr algn="ctr"/>
            <a:r>
              <a:rPr lang="en-US" sz="2000" b="1" cap="none" spc="0" dirty="0" smtClean="0">
                <a:ln w="10541" cmpd="sng">
                  <a:solidFill>
                    <a:srgbClr val="7D7D7D">
                      <a:tint val="100000"/>
                      <a:shade val="100000"/>
                      <a:satMod val="110000"/>
                    </a:srgbClr>
                  </a:solidFill>
                  <a:prstDash val="solid"/>
                </a:ln>
                <a:solidFill>
                  <a:schemeClr val="bg2">
                    <a:lumMod val="10000"/>
                  </a:schemeClr>
                </a:solidFill>
                <a:effectLst/>
              </a:rPr>
              <a:t> the not-so-rowdy Roddy Pipers last week the Warrior </a:t>
            </a:r>
            <a:r>
              <a:rPr lang="en-US" sz="2000" b="1" cap="none" spc="0" dirty="0" err="1" smtClean="0">
                <a:ln w="10541" cmpd="sng">
                  <a:solidFill>
                    <a:srgbClr val="7D7D7D">
                      <a:tint val="100000"/>
                      <a:shade val="100000"/>
                      <a:satMod val="110000"/>
                    </a:srgbClr>
                  </a:solidFill>
                  <a:prstDash val="solid"/>
                </a:ln>
                <a:solidFill>
                  <a:schemeClr val="bg2">
                    <a:lumMod val="10000"/>
                  </a:schemeClr>
                </a:solidFill>
                <a:effectLst/>
              </a:rPr>
              <a:t>Timmies</a:t>
            </a:r>
            <a:r>
              <a:rPr lang="en-US" sz="2000" b="1" cap="none" spc="0" dirty="0" smtClean="0">
                <a:ln w="10541" cmpd="sng">
                  <a:solidFill>
                    <a:srgbClr val="7D7D7D">
                      <a:tint val="100000"/>
                      <a:shade val="100000"/>
                      <a:satMod val="110000"/>
                    </a:srgbClr>
                  </a:solidFill>
                  <a:prstDash val="solid"/>
                </a:ln>
                <a:solidFill>
                  <a:schemeClr val="bg2">
                    <a:lumMod val="10000"/>
                  </a:schemeClr>
                </a:solidFill>
                <a:effectLst/>
              </a:rPr>
              <a:t> were ready for a fight.</a:t>
            </a:r>
          </a:p>
          <a:p>
            <a:pPr algn="ctr"/>
            <a:r>
              <a:rPr lang="en-US" sz="2000" b="1" cap="none" spc="0" dirty="0" smtClean="0">
                <a:ln w="10541" cmpd="sng">
                  <a:solidFill>
                    <a:srgbClr val="7D7D7D">
                      <a:tint val="100000"/>
                      <a:shade val="100000"/>
                      <a:satMod val="110000"/>
                    </a:srgbClr>
                  </a:solidFill>
                  <a:prstDash val="solid"/>
                </a:ln>
                <a:solidFill>
                  <a:schemeClr val="bg2">
                    <a:lumMod val="10000"/>
                  </a:schemeClr>
                </a:solidFill>
                <a:effectLst/>
              </a:rPr>
              <a:t> But when the these two highest scoring teams met on the battlefield of Yahoo Fantasy Football,</a:t>
            </a:r>
          </a:p>
          <a:p>
            <a:pPr algn="ctr"/>
            <a:r>
              <a:rPr lang="en-US" sz="2000" b="1" cap="none" spc="0" dirty="0" smtClean="0">
                <a:ln w="10541" cmpd="sng">
                  <a:solidFill>
                    <a:srgbClr val="7D7D7D">
                      <a:tint val="100000"/>
                      <a:shade val="100000"/>
                      <a:satMod val="110000"/>
                    </a:srgbClr>
                  </a:solidFill>
                  <a:prstDash val="solid"/>
                </a:ln>
                <a:solidFill>
                  <a:schemeClr val="bg2">
                    <a:lumMod val="10000"/>
                  </a:schemeClr>
                </a:solidFill>
                <a:effectLst/>
              </a:rPr>
              <a:t> the barn was not burnt, but a drawn out and bloody endurance test. </a:t>
            </a:r>
          </a:p>
          <a:p>
            <a:pPr algn="ctr"/>
            <a:r>
              <a:rPr lang="en-US" sz="2000" b="1" cap="none" spc="0" dirty="0" smtClean="0">
                <a:ln w="10541" cmpd="sng">
                  <a:solidFill>
                    <a:srgbClr val="7D7D7D">
                      <a:tint val="100000"/>
                      <a:shade val="100000"/>
                      <a:satMod val="110000"/>
                    </a:srgbClr>
                  </a:solidFill>
                  <a:prstDash val="solid"/>
                </a:ln>
                <a:solidFill>
                  <a:schemeClr val="bg2">
                    <a:lumMod val="10000"/>
                  </a:schemeClr>
                </a:solidFill>
                <a:effectLst/>
              </a:rPr>
              <a:t>It all came down to MNF, were Jay Cutler was ready to light it up and </a:t>
            </a:r>
          </a:p>
          <a:p>
            <a:pPr algn="ctr"/>
            <a:r>
              <a:rPr lang="en-US" sz="2000" b="1" cap="none" spc="0" dirty="0" smtClean="0">
                <a:ln w="10541" cmpd="sng">
                  <a:solidFill>
                    <a:srgbClr val="7D7D7D">
                      <a:tint val="100000"/>
                      <a:shade val="100000"/>
                      <a:satMod val="110000"/>
                    </a:srgbClr>
                  </a:solidFill>
                  <a:prstDash val="solid"/>
                </a:ln>
                <a:solidFill>
                  <a:schemeClr val="bg2">
                    <a:lumMod val="10000"/>
                  </a:schemeClr>
                </a:solidFill>
                <a:effectLst/>
              </a:rPr>
              <a:t>lead </a:t>
            </a:r>
            <a:r>
              <a:rPr lang="en-US" sz="2000" b="1" cap="none" spc="0" dirty="0" err="1" smtClean="0">
                <a:ln w="10541" cmpd="sng">
                  <a:solidFill>
                    <a:srgbClr val="7D7D7D">
                      <a:tint val="100000"/>
                      <a:shade val="100000"/>
                      <a:satMod val="110000"/>
                    </a:srgbClr>
                  </a:solidFill>
                  <a:prstDash val="solid"/>
                </a:ln>
                <a:solidFill>
                  <a:schemeClr val="bg2">
                    <a:lumMod val="10000"/>
                  </a:schemeClr>
                </a:solidFill>
                <a:effectLst/>
              </a:rPr>
              <a:t>MoneyindaBananastand</a:t>
            </a:r>
            <a:r>
              <a:rPr lang="en-US" sz="2000" b="1" cap="none" spc="0" dirty="0" smtClean="0">
                <a:ln w="10541" cmpd="sng">
                  <a:solidFill>
                    <a:srgbClr val="7D7D7D">
                      <a:tint val="100000"/>
                      <a:shade val="100000"/>
                      <a:satMod val="110000"/>
                    </a:srgbClr>
                  </a:solidFill>
                  <a:prstDash val="solid"/>
                </a:ln>
                <a:solidFill>
                  <a:schemeClr val="bg2">
                    <a:lumMod val="10000"/>
                  </a:schemeClr>
                </a:solidFill>
                <a:effectLst/>
              </a:rPr>
              <a:t> to victory. But then Cutler reminded himself </a:t>
            </a:r>
          </a:p>
          <a:p>
            <a:pPr algn="ctr"/>
            <a:r>
              <a:rPr lang="en-US" sz="2000" b="1" cap="none" spc="0" dirty="0" smtClean="0">
                <a:ln w="10541" cmpd="sng">
                  <a:solidFill>
                    <a:srgbClr val="7D7D7D">
                      <a:tint val="100000"/>
                      <a:shade val="100000"/>
                      <a:satMod val="110000"/>
                    </a:srgbClr>
                  </a:solidFill>
                  <a:prstDash val="solid"/>
                </a:ln>
                <a:solidFill>
                  <a:schemeClr val="bg2">
                    <a:lumMod val="10000"/>
                  </a:schemeClr>
                </a:solidFill>
                <a:effectLst/>
              </a:rPr>
              <a:t>‘Why would I want to win and throw TD passes like a normal QB, when I can stick </a:t>
            </a:r>
          </a:p>
          <a:p>
            <a:pPr algn="ctr"/>
            <a:r>
              <a:rPr lang="en-US" sz="2000" b="1" cap="none" spc="0" dirty="0" smtClean="0">
                <a:ln w="10541" cmpd="sng">
                  <a:solidFill>
                    <a:srgbClr val="7D7D7D">
                      <a:tint val="100000"/>
                      <a:shade val="100000"/>
                      <a:satMod val="110000"/>
                    </a:srgbClr>
                  </a:solidFill>
                  <a:prstDash val="solid"/>
                </a:ln>
                <a:solidFill>
                  <a:schemeClr val="bg2">
                    <a:lumMod val="10000"/>
                  </a:schemeClr>
                </a:solidFill>
                <a:effectLst/>
              </a:rPr>
              <a:t>a penis up my ass and ruin lives?.” The </a:t>
            </a:r>
            <a:r>
              <a:rPr lang="en-US" sz="2000" b="1" cap="none" spc="0" dirty="0" err="1" smtClean="0">
                <a:ln w="10541" cmpd="sng">
                  <a:solidFill>
                    <a:srgbClr val="7D7D7D">
                      <a:tint val="100000"/>
                      <a:shade val="100000"/>
                      <a:satMod val="110000"/>
                    </a:srgbClr>
                  </a:solidFill>
                  <a:prstDash val="solid"/>
                </a:ln>
                <a:solidFill>
                  <a:schemeClr val="bg2">
                    <a:lumMod val="10000"/>
                  </a:schemeClr>
                </a:solidFill>
                <a:effectLst/>
              </a:rPr>
              <a:t>Timmies</a:t>
            </a:r>
            <a:r>
              <a:rPr lang="en-US" sz="2000" b="1" cap="none" spc="0" dirty="0" smtClean="0">
                <a:ln w="10541" cmpd="sng">
                  <a:solidFill>
                    <a:srgbClr val="7D7D7D">
                      <a:tint val="100000"/>
                      <a:shade val="100000"/>
                      <a:satMod val="110000"/>
                    </a:srgbClr>
                  </a:solidFill>
                  <a:prstDash val="solid"/>
                </a:ln>
                <a:solidFill>
                  <a:schemeClr val="bg2">
                    <a:lumMod val="10000"/>
                  </a:schemeClr>
                </a:solidFill>
                <a:effectLst/>
              </a:rPr>
              <a:t> came away victorious and, </a:t>
            </a:r>
          </a:p>
          <a:p>
            <a:pPr algn="ctr"/>
            <a:r>
              <a:rPr lang="en-US" sz="2000" b="1" cap="none" spc="0" dirty="0" smtClean="0">
                <a:ln w="10541" cmpd="sng">
                  <a:solidFill>
                    <a:srgbClr val="7D7D7D">
                      <a:tint val="100000"/>
                      <a:shade val="100000"/>
                      <a:satMod val="110000"/>
                    </a:srgbClr>
                  </a:solidFill>
                  <a:prstDash val="solid"/>
                </a:ln>
                <a:solidFill>
                  <a:schemeClr val="bg2">
                    <a:lumMod val="10000"/>
                  </a:schemeClr>
                </a:solidFill>
                <a:effectLst/>
              </a:rPr>
              <a:t>like the Miracle team in lake placid, </a:t>
            </a:r>
            <a:endParaRPr lang="en-US" sz="2000" b="1" cap="none" spc="0" dirty="0" smtClean="0">
              <a:ln w="10541" cmpd="sng">
                <a:solidFill>
                  <a:srgbClr val="7D7D7D">
                    <a:tint val="100000"/>
                    <a:shade val="100000"/>
                    <a:satMod val="110000"/>
                  </a:srgbClr>
                </a:solidFill>
                <a:prstDash val="solid"/>
              </a:ln>
              <a:solidFill>
                <a:schemeClr val="bg2">
                  <a:lumMod val="10000"/>
                </a:schemeClr>
              </a:solidFill>
              <a:effectLst/>
            </a:endParaRPr>
          </a:p>
          <a:p>
            <a:pPr algn="ctr"/>
            <a:r>
              <a:rPr lang="en-US" sz="2000" b="1" cap="none" spc="0" dirty="0" smtClean="0">
                <a:ln w="10541" cmpd="sng">
                  <a:solidFill>
                    <a:srgbClr val="7D7D7D">
                      <a:tint val="100000"/>
                      <a:shade val="100000"/>
                      <a:satMod val="110000"/>
                    </a:srgbClr>
                  </a:solidFill>
                  <a:prstDash val="solid"/>
                </a:ln>
                <a:solidFill>
                  <a:schemeClr val="bg2">
                    <a:lumMod val="10000"/>
                  </a:schemeClr>
                </a:solidFill>
                <a:effectLst/>
              </a:rPr>
              <a:t>the </a:t>
            </a:r>
            <a:r>
              <a:rPr lang="en-US" sz="2000" b="1" cap="none" spc="0" dirty="0" err="1" smtClean="0">
                <a:ln w="10541" cmpd="sng">
                  <a:solidFill>
                    <a:srgbClr val="7D7D7D">
                      <a:tint val="100000"/>
                      <a:shade val="100000"/>
                      <a:satMod val="110000"/>
                    </a:srgbClr>
                  </a:solidFill>
                  <a:prstDash val="solid"/>
                </a:ln>
                <a:solidFill>
                  <a:schemeClr val="bg2">
                    <a:lumMod val="10000"/>
                  </a:schemeClr>
                </a:solidFill>
                <a:effectLst/>
              </a:rPr>
              <a:t>Timmies</a:t>
            </a:r>
            <a:r>
              <a:rPr lang="en-US" sz="2000" b="1" cap="none" spc="0" dirty="0" smtClean="0">
                <a:ln w="10541" cmpd="sng">
                  <a:solidFill>
                    <a:srgbClr val="7D7D7D">
                      <a:tint val="100000"/>
                      <a:shade val="100000"/>
                      <a:satMod val="110000"/>
                    </a:srgbClr>
                  </a:solidFill>
                  <a:prstDash val="solid"/>
                </a:ln>
                <a:solidFill>
                  <a:schemeClr val="bg2">
                    <a:lumMod val="10000"/>
                  </a:schemeClr>
                </a:solidFill>
                <a:effectLst/>
              </a:rPr>
              <a:t> would go onto victory and take the gold.</a:t>
            </a:r>
            <a:endParaRPr lang="en-US" sz="2000" b="1" cap="none" spc="0" dirty="0">
              <a:ln w="10541" cmpd="sng">
                <a:solidFill>
                  <a:srgbClr val="7D7D7D">
                    <a:tint val="100000"/>
                    <a:shade val="100000"/>
                    <a:satMod val="110000"/>
                  </a:srgbClr>
                </a:solidFill>
                <a:prstDash val="solid"/>
              </a:ln>
              <a:solidFill>
                <a:schemeClr val="bg2">
                  <a:lumMod val="10000"/>
                </a:schemeClr>
              </a:solidFill>
              <a:effectLst/>
            </a:endParaRPr>
          </a:p>
        </p:txBody>
      </p:sp>
    </p:spTree>
    <p:extLst>
      <p:ext uri="{BB962C8B-B14F-4D97-AF65-F5344CB8AC3E}">
        <p14:creationId xmlns:p14="http://schemas.microsoft.com/office/powerpoint/2010/main" val="664759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Changes: A Commentary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Two Name Changes occurred this year:</a:t>
            </a:r>
          </a:p>
          <a:p>
            <a:pPr lvl="1"/>
            <a:r>
              <a:rPr lang="en-US" dirty="0" smtClean="0"/>
              <a:t>“You Love Her” to “The </a:t>
            </a:r>
            <a:r>
              <a:rPr lang="en-US" dirty="0" err="1" smtClean="0"/>
              <a:t>Timmies</a:t>
            </a:r>
            <a:r>
              <a:rPr lang="en-US" dirty="0" smtClean="0"/>
              <a:t>” </a:t>
            </a:r>
          </a:p>
          <a:p>
            <a:pPr lvl="2"/>
            <a:r>
              <a:rPr lang="en-US" dirty="0" smtClean="0"/>
              <a:t>In Obviously one of the best moves since Maxim </a:t>
            </a:r>
            <a:r>
              <a:rPr lang="en-US" dirty="0" err="1" smtClean="0"/>
              <a:t>Afenogenov’s</a:t>
            </a:r>
            <a:r>
              <a:rPr lang="en-US" dirty="0" smtClean="0"/>
              <a:t> highlight reel goal, the team formerly known as You Love Her had a very slow start, as teams </a:t>
            </a:r>
            <a:r>
              <a:rPr lang="en-US" dirty="0" err="1" smtClean="0"/>
              <a:t>constintenly</a:t>
            </a:r>
            <a:r>
              <a:rPr lang="en-US" dirty="0" smtClean="0"/>
              <a:t> questioned the rumors that he did, in fact, NOT love her. Then, the name change invoked the power of the TIM, and the marked the beginning of the rise to the Championship</a:t>
            </a:r>
          </a:p>
          <a:p>
            <a:pPr lvl="1"/>
            <a:r>
              <a:rPr lang="en-US" dirty="0" smtClean="0"/>
              <a:t>“Ram D” to “</a:t>
            </a:r>
            <a:r>
              <a:rPr lang="en-US" dirty="0" err="1" smtClean="0"/>
              <a:t>Raydrian</a:t>
            </a:r>
            <a:r>
              <a:rPr lang="en-US" dirty="0" smtClean="0"/>
              <a:t> </a:t>
            </a:r>
            <a:r>
              <a:rPr lang="en-US" dirty="0" err="1" smtClean="0"/>
              <a:t>Beaterson</a:t>
            </a:r>
            <a:r>
              <a:rPr lang="en-US" dirty="0" smtClean="0"/>
              <a:t>”</a:t>
            </a:r>
          </a:p>
          <a:p>
            <a:pPr lvl="2"/>
            <a:r>
              <a:rPr lang="en-US" dirty="0" smtClean="0"/>
              <a:t>In a move some experts have compared to the “Trail of Tears” and the “Nanking Massacre,” the name change chosen here has left us with scant to say except…. FOR SHAME</a:t>
            </a:r>
          </a:p>
        </p:txBody>
      </p:sp>
    </p:spTree>
    <p:extLst>
      <p:ext uri="{BB962C8B-B14F-4D97-AF65-F5344CB8AC3E}">
        <p14:creationId xmlns:p14="http://schemas.microsoft.com/office/powerpoint/2010/main" val="13653959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5230" y="2057400"/>
            <a:ext cx="9593075" cy="156966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4800" b="1" cap="none" spc="0" dirty="0" smtClean="0">
                <a:ln w="11430"/>
                <a:solidFill>
                  <a:schemeClr val="tx1">
                    <a:lumMod val="75000"/>
                    <a:lumOff val="25000"/>
                  </a:schemeClr>
                </a:solidFill>
                <a:effectLst>
                  <a:outerShdw blurRad="80000" dist="40000" dir="5040000" algn="tl">
                    <a:srgbClr val="000000">
                      <a:alpha val="30000"/>
                    </a:srgbClr>
                  </a:outerShdw>
                </a:effectLst>
              </a:rPr>
              <a:t>How it All ends, the meaning of it all </a:t>
            </a:r>
          </a:p>
          <a:p>
            <a:pPr algn="ctr"/>
            <a:r>
              <a:rPr lang="en-US" sz="4800" b="1" cap="none" spc="0" dirty="0" smtClean="0">
                <a:ln w="11430"/>
                <a:solidFill>
                  <a:schemeClr val="tx1">
                    <a:lumMod val="75000"/>
                    <a:lumOff val="25000"/>
                  </a:schemeClr>
                </a:solidFill>
                <a:effectLst>
                  <a:outerShdw blurRad="80000" dist="40000" dir="5040000" algn="tl">
                    <a:srgbClr val="000000">
                      <a:alpha val="30000"/>
                    </a:srgbClr>
                  </a:outerShdw>
                </a:effectLst>
              </a:rPr>
              <a:t>(a.k.a., the final rankings)</a:t>
            </a:r>
            <a:endParaRPr lang="en-US" sz="4800" b="1" cap="none" spc="0" dirty="0">
              <a:ln w="11430"/>
              <a:solidFill>
                <a:schemeClr val="tx1">
                  <a:lumMod val="75000"/>
                  <a:lumOff val="25000"/>
                </a:schemeClr>
              </a:solidFill>
              <a:effectLst>
                <a:outerShdw blurRad="80000" dist="40000" dir="5040000" algn="tl">
                  <a:srgbClr val="000000">
                    <a:alpha val="30000"/>
                  </a:srgbClr>
                </a:outerShdw>
              </a:effectLst>
            </a:endParaRPr>
          </a:p>
        </p:txBody>
      </p:sp>
      <p:pic>
        <p:nvPicPr>
          <p:cNvPr id="2" name="7DA2MKuI6fs"/>
          <p:cNvPicPr>
            <a:picLocks noRot="1" noChangeAspect="1"/>
          </p:cNvPicPr>
          <p:nvPr>
            <a:videoFile r:link="rId1"/>
          </p:nvPr>
        </p:nvPicPr>
        <p:blipFill>
          <a:blip r:embed="rId3"/>
          <a:stretch>
            <a:fillRect/>
          </a:stretch>
        </p:blipFill>
        <p:spPr>
          <a:xfrm>
            <a:off x="2286000" y="4038600"/>
            <a:ext cx="4572000" cy="2571750"/>
          </a:xfrm>
          <a:prstGeom prst="rect">
            <a:avLst/>
          </a:prstGeom>
        </p:spPr>
      </p:pic>
    </p:spTree>
    <p:extLst>
      <p:ext uri="{BB962C8B-B14F-4D97-AF65-F5344CB8AC3E}">
        <p14:creationId xmlns:p14="http://schemas.microsoft.com/office/powerpoint/2010/main" val="1588733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914400"/>
            <a:ext cx="7010400" cy="8217316"/>
          </a:xfrm>
          <a:prstGeom prst="rect">
            <a:avLst/>
          </a:prstGeom>
        </p:spPr>
      </p:pic>
      <p:sp>
        <p:nvSpPr>
          <p:cNvPr id="2" name="Title 1"/>
          <p:cNvSpPr>
            <a:spLocks noGrp="1"/>
          </p:cNvSpPr>
          <p:nvPr>
            <p:ph type="title"/>
          </p:nvPr>
        </p:nvSpPr>
        <p:spPr>
          <a:xfrm>
            <a:off x="457200" y="5257800"/>
            <a:ext cx="8229600" cy="1143000"/>
          </a:xfrm>
        </p:spPr>
        <p:txBody>
          <a:bodyPr/>
          <a:lstStyle/>
          <a:p>
            <a:r>
              <a:rPr lang="en-US" b="1" dirty="0" smtClean="0">
                <a:solidFill>
                  <a:srgbClr val="FFFF00"/>
                </a:solidFill>
                <a:effectLst>
                  <a:outerShdw blurRad="38100" dist="38100" dir="2700000" algn="tl">
                    <a:srgbClr val="000000">
                      <a:alpha val="43137"/>
                    </a:srgbClr>
                  </a:outerShdw>
                </a:effectLst>
              </a:rPr>
              <a:t>12. The </a:t>
            </a:r>
            <a:r>
              <a:rPr lang="en-US" b="1" dirty="0" err="1" smtClean="0">
                <a:solidFill>
                  <a:srgbClr val="FFFF00"/>
                </a:solidFill>
                <a:effectLst>
                  <a:outerShdw blurRad="38100" dist="38100" dir="2700000" algn="tl">
                    <a:srgbClr val="000000">
                      <a:alpha val="43137"/>
                    </a:srgbClr>
                  </a:outerShdw>
                </a:effectLst>
              </a:rPr>
              <a:t>Squirtles</a:t>
            </a:r>
            <a:endParaRPr lang="en-US"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41690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4470" y="4123507"/>
            <a:ext cx="4648200" cy="2722618"/>
          </a:xfrm>
          <a:prstGeom prst="rect">
            <a:avLst/>
          </a:prstGeom>
        </p:spPr>
      </p:pic>
      <p:sp>
        <p:nvSpPr>
          <p:cNvPr id="3" name="Content Placeholder 2"/>
          <p:cNvSpPr>
            <a:spLocks noGrp="1"/>
          </p:cNvSpPr>
          <p:nvPr>
            <p:ph idx="1"/>
          </p:nvPr>
        </p:nvSpPr>
        <p:spPr>
          <a:xfrm>
            <a:off x="426720" y="381000"/>
            <a:ext cx="8229600" cy="4525963"/>
          </a:xfrm>
        </p:spPr>
        <p:txBody>
          <a:bodyPr>
            <a:normAutofit fontScale="77500" lnSpcReduction="20000"/>
          </a:bodyPr>
          <a:lstStyle/>
          <a:p>
            <a:pPr marL="0" indent="0">
              <a:buNone/>
            </a:pPr>
            <a:r>
              <a:rPr lang="en-US" dirty="0" smtClean="0">
                <a:solidFill>
                  <a:schemeClr val="accent5">
                    <a:lumMod val="50000"/>
                  </a:schemeClr>
                </a:solidFill>
                <a:effectLst>
                  <a:outerShdw blurRad="38100" dist="38100" dir="2700000" algn="tl">
                    <a:srgbClr val="000000">
                      <a:alpha val="43137"/>
                    </a:srgbClr>
                  </a:outerShdw>
                </a:effectLst>
              </a:rPr>
              <a:t>The </a:t>
            </a:r>
            <a:r>
              <a:rPr lang="en-US" dirty="0" err="1" smtClean="0">
                <a:solidFill>
                  <a:schemeClr val="accent5">
                    <a:lumMod val="50000"/>
                  </a:schemeClr>
                </a:solidFill>
                <a:effectLst>
                  <a:outerShdw blurRad="38100" dist="38100" dir="2700000" algn="tl">
                    <a:srgbClr val="000000">
                      <a:alpha val="43137"/>
                    </a:srgbClr>
                  </a:outerShdw>
                </a:effectLst>
              </a:rPr>
              <a:t>Squirtles</a:t>
            </a:r>
            <a:r>
              <a:rPr lang="en-US" dirty="0" smtClean="0">
                <a:solidFill>
                  <a:schemeClr val="accent5">
                    <a:lumMod val="50000"/>
                  </a:schemeClr>
                </a:solidFill>
                <a:effectLst>
                  <a:outerShdw blurRad="38100" dist="38100" dir="2700000" algn="tl">
                    <a:srgbClr val="000000">
                      <a:alpha val="43137"/>
                    </a:srgbClr>
                  </a:outerShdw>
                </a:effectLst>
              </a:rPr>
              <a:t> first and last foray into Fantasy Footballs was marked with some highs and many, many lows. From starting off going 2-0 and possible scaring the faithful that we drafted far to good of a team for him, the </a:t>
            </a:r>
            <a:r>
              <a:rPr lang="en-US" dirty="0" err="1" smtClean="0">
                <a:solidFill>
                  <a:schemeClr val="accent5">
                    <a:lumMod val="50000"/>
                  </a:schemeClr>
                </a:solidFill>
                <a:effectLst>
                  <a:outerShdw blurRad="38100" dist="38100" dir="2700000" algn="tl">
                    <a:srgbClr val="000000">
                      <a:alpha val="43137"/>
                    </a:srgbClr>
                  </a:outerShdw>
                </a:effectLst>
              </a:rPr>
              <a:t>Squirtles</a:t>
            </a:r>
            <a:r>
              <a:rPr lang="en-US" dirty="0" smtClean="0">
                <a:solidFill>
                  <a:schemeClr val="accent5">
                    <a:lumMod val="50000"/>
                  </a:schemeClr>
                </a:solidFill>
                <a:effectLst>
                  <a:outerShdw blurRad="38100" dist="38100" dir="2700000" algn="tl">
                    <a:srgbClr val="000000">
                      <a:alpha val="43137"/>
                    </a:srgbClr>
                  </a:outerShdw>
                </a:effectLst>
              </a:rPr>
              <a:t> true fantasy skills started to show by, well, not showing any. </a:t>
            </a:r>
            <a:r>
              <a:rPr lang="en-US" dirty="0" smtClean="0">
                <a:solidFill>
                  <a:schemeClr val="accent5">
                    <a:lumMod val="50000"/>
                  </a:schemeClr>
                </a:solidFill>
                <a:effectLst>
                  <a:outerShdw blurRad="38100" dist="38100" dir="2700000" algn="tl">
                    <a:srgbClr val="000000">
                      <a:alpha val="43137"/>
                    </a:srgbClr>
                  </a:outerShdw>
                </a:effectLst>
              </a:rPr>
              <a:t>Benching the majority of his star players and starting ones that were either out or on IR was an interesting strategy that worked as well as the Hindenburg. Though, the league does owe him praise for being the first to take down I-Want-</a:t>
            </a:r>
            <a:r>
              <a:rPr lang="en-US" dirty="0" err="1" smtClean="0">
                <a:solidFill>
                  <a:schemeClr val="accent5">
                    <a:lumMod val="50000"/>
                  </a:schemeClr>
                </a:solidFill>
                <a:effectLst>
                  <a:outerShdw blurRad="38100" dist="38100" dir="2700000" algn="tl">
                    <a:srgbClr val="000000">
                      <a:alpha val="43137"/>
                    </a:srgbClr>
                  </a:outerShdw>
                </a:effectLst>
              </a:rPr>
              <a:t>NorWood</a:t>
            </a:r>
            <a:r>
              <a:rPr lang="en-US" dirty="0" smtClean="0">
                <a:solidFill>
                  <a:schemeClr val="accent5">
                    <a:lumMod val="50000"/>
                  </a:schemeClr>
                </a:solidFill>
                <a:effectLst>
                  <a:outerShdw blurRad="38100" dist="38100" dir="2700000" algn="tl">
                    <a:srgbClr val="000000">
                      <a:alpha val="43137"/>
                    </a:srgbClr>
                  </a:outerShdw>
                </a:effectLst>
              </a:rPr>
              <a:t>. The </a:t>
            </a:r>
            <a:r>
              <a:rPr lang="en-US" dirty="0" err="1" smtClean="0">
                <a:solidFill>
                  <a:schemeClr val="accent5">
                    <a:lumMod val="50000"/>
                  </a:schemeClr>
                </a:solidFill>
                <a:effectLst>
                  <a:outerShdw blurRad="38100" dist="38100" dir="2700000" algn="tl">
                    <a:srgbClr val="000000">
                      <a:alpha val="43137"/>
                    </a:srgbClr>
                  </a:outerShdw>
                </a:effectLst>
              </a:rPr>
              <a:t>Squirtles</a:t>
            </a:r>
            <a:r>
              <a:rPr lang="en-US" dirty="0" smtClean="0">
                <a:solidFill>
                  <a:schemeClr val="accent5">
                    <a:lumMod val="50000"/>
                  </a:schemeClr>
                </a:solidFill>
                <a:effectLst>
                  <a:outerShdw blurRad="38100" dist="38100" dir="2700000" algn="tl">
                    <a:srgbClr val="000000">
                      <a:alpha val="43137"/>
                    </a:srgbClr>
                  </a:outerShdw>
                </a:effectLst>
              </a:rPr>
              <a:t>, embraced his role as the caboose of the league, and will forever be </a:t>
            </a:r>
            <a:r>
              <a:rPr lang="en-US" dirty="0" err="1" smtClean="0">
                <a:solidFill>
                  <a:schemeClr val="accent5">
                    <a:lumMod val="50000"/>
                  </a:schemeClr>
                </a:solidFill>
                <a:effectLst>
                  <a:outerShdw blurRad="38100" dist="38100" dir="2700000" algn="tl">
                    <a:srgbClr val="000000">
                      <a:alpha val="43137"/>
                    </a:srgbClr>
                  </a:outerShdw>
                </a:effectLst>
              </a:rPr>
              <a:t>remebered</a:t>
            </a:r>
            <a:r>
              <a:rPr lang="en-US" dirty="0" smtClean="0">
                <a:solidFill>
                  <a:schemeClr val="accent5">
                    <a:lumMod val="50000"/>
                  </a:schemeClr>
                </a:solidFill>
                <a:effectLst>
                  <a:outerShdw blurRad="38100" dist="38100" dir="2700000" algn="tl">
                    <a:srgbClr val="000000">
                      <a:alpha val="43137"/>
                    </a:srgbClr>
                  </a:outerShdw>
                </a:effectLst>
              </a:rPr>
              <a:t> in the halls of the great fantasy players (or, more likely, be forgotten as quickly as we did </a:t>
            </a:r>
            <a:r>
              <a:rPr lang="en-US" dirty="0" err="1" smtClean="0">
                <a:solidFill>
                  <a:schemeClr val="accent5">
                    <a:lumMod val="50000"/>
                  </a:schemeClr>
                </a:solidFill>
                <a:effectLst>
                  <a:outerShdw blurRad="38100" dist="38100" dir="2700000" algn="tl">
                    <a:srgbClr val="000000">
                      <a:alpha val="43137"/>
                    </a:srgbClr>
                  </a:outerShdw>
                </a:effectLst>
              </a:rPr>
              <a:t>Shaud</a:t>
            </a:r>
            <a:r>
              <a:rPr lang="en-US" dirty="0" smtClean="0">
                <a:solidFill>
                  <a:schemeClr val="accent5">
                    <a:lumMod val="50000"/>
                  </a:schemeClr>
                </a:solidFill>
                <a:effectLst>
                  <a:outerShdw blurRad="38100" dist="38100" dir="2700000" algn="tl">
                    <a:srgbClr val="000000">
                      <a:alpha val="43137"/>
                    </a:srgbClr>
                  </a:outerShdw>
                </a:effectLst>
              </a:rPr>
              <a:t> Williams).</a:t>
            </a:r>
          </a:p>
          <a:p>
            <a:endParaRPr lang="en-US" dirty="0" smtClean="0"/>
          </a:p>
          <a:p>
            <a:pPr marL="0" indent="0">
              <a:buNone/>
            </a:pPr>
            <a:endParaRPr lang="en-US" dirty="0"/>
          </a:p>
        </p:txBody>
      </p:sp>
      <p:sp>
        <p:nvSpPr>
          <p:cNvPr id="4" name="TextBox 3"/>
          <p:cNvSpPr txBox="1"/>
          <p:nvPr/>
        </p:nvSpPr>
        <p:spPr>
          <a:xfrm>
            <a:off x="6248400" y="5638800"/>
            <a:ext cx="2438400" cy="830997"/>
          </a:xfrm>
          <a:prstGeom prst="rect">
            <a:avLst/>
          </a:prstGeom>
          <a:noFill/>
        </p:spPr>
        <p:txBody>
          <a:bodyPr wrap="square" rtlCol="0">
            <a:spAutoFit/>
          </a:bodyPr>
          <a:lstStyle/>
          <a:p>
            <a:r>
              <a:rPr lang="en-US" sz="1600" i="1" dirty="0" smtClean="0"/>
              <a:t>“Where’s </a:t>
            </a:r>
            <a:r>
              <a:rPr lang="en-US" sz="1600" i="1" dirty="0" err="1" smtClean="0"/>
              <a:t>Schwert</a:t>
            </a:r>
            <a:r>
              <a:rPr lang="en-US" sz="1600" i="1" dirty="0" smtClean="0"/>
              <a:t>?”</a:t>
            </a:r>
          </a:p>
          <a:p>
            <a:r>
              <a:rPr lang="en-US" sz="1600" i="1" dirty="0"/>
              <a:t> </a:t>
            </a:r>
            <a:r>
              <a:rPr lang="en-US" sz="1600" i="1" dirty="0" smtClean="0"/>
              <a:t>          </a:t>
            </a:r>
            <a:r>
              <a:rPr lang="en-US" sz="1400" i="1" dirty="0" smtClean="0"/>
              <a:t>- Everyone at            </a:t>
            </a:r>
          </a:p>
          <a:p>
            <a:r>
              <a:rPr lang="en-US" sz="1400" i="1" dirty="0"/>
              <a:t> </a:t>
            </a:r>
            <a:r>
              <a:rPr lang="en-US" sz="1400" i="1" dirty="0" smtClean="0"/>
              <a:t>            Bobby Christmas</a:t>
            </a:r>
            <a:endParaRPr lang="en-US" sz="1400" i="1" dirty="0"/>
          </a:p>
        </p:txBody>
      </p:sp>
    </p:spTree>
    <p:extLst>
      <p:ext uri="{BB962C8B-B14F-4D97-AF65-F5344CB8AC3E}">
        <p14:creationId xmlns:p14="http://schemas.microsoft.com/office/powerpoint/2010/main" val="2275871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76200"/>
            <a:ext cx="8239125" cy="6591300"/>
          </a:xfrm>
          <a:prstGeom prst="rect">
            <a:avLst/>
          </a:prstGeom>
        </p:spPr>
      </p:pic>
      <p:sp>
        <p:nvSpPr>
          <p:cNvPr id="2" name="Title 1"/>
          <p:cNvSpPr>
            <a:spLocks noGrp="1"/>
          </p:cNvSpPr>
          <p:nvPr>
            <p:ph type="title"/>
          </p:nvPr>
        </p:nvSpPr>
        <p:spPr>
          <a:xfrm>
            <a:off x="542925" y="92034"/>
            <a:ext cx="8229600" cy="1143000"/>
          </a:xfrm>
        </p:spPr>
        <p:txBody>
          <a:bodyPr/>
          <a:lstStyle/>
          <a:p>
            <a:r>
              <a:rPr lang="en-US" dirty="0" smtClean="0">
                <a:solidFill>
                  <a:srgbClr val="FFFF00"/>
                </a:solidFill>
                <a:effectLst>
                  <a:outerShdw blurRad="38100" dist="38100" dir="2700000" algn="tl">
                    <a:srgbClr val="000000">
                      <a:alpha val="43137"/>
                    </a:srgbClr>
                  </a:outerShdw>
                </a:effectLst>
              </a:rPr>
              <a:t>11. The Bologna Ponies</a:t>
            </a:r>
            <a:endParaRPr lang="en-US"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80851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343400"/>
            <a:ext cx="2438400" cy="2305050"/>
          </a:xfrm>
          <a:prstGeom prst="rect">
            <a:avLst/>
          </a:prstGeom>
        </p:spPr>
      </p:pic>
      <p:sp>
        <p:nvSpPr>
          <p:cNvPr id="3" name="Content Placeholder 2"/>
          <p:cNvSpPr>
            <a:spLocks noGrp="1"/>
          </p:cNvSpPr>
          <p:nvPr>
            <p:ph idx="1"/>
          </p:nvPr>
        </p:nvSpPr>
        <p:spPr>
          <a:xfrm>
            <a:off x="457200" y="533400"/>
            <a:ext cx="8229600" cy="5410200"/>
          </a:xfrm>
        </p:spPr>
        <p:txBody>
          <a:bodyPr>
            <a:normAutofit fontScale="85000" lnSpcReduction="10000"/>
          </a:bodyPr>
          <a:lstStyle/>
          <a:p>
            <a:pPr marL="0" indent="0">
              <a:buNone/>
            </a:pPr>
            <a:r>
              <a:rPr lang="en-US" dirty="0" smtClean="0"/>
              <a:t>A perennial playoff contender, this year declawed, disheveled</a:t>
            </a:r>
            <a:r>
              <a:rPr lang="en-US" dirty="0" smtClean="0"/>
              <a:t>, and covered in feces, the Bologna Ponies had a rough year to say the least. The cornerstone of the Ponies team for the last 4 years, Drew </a:t>
            </a:r>
            <a:r>
              <a:rPr lang="en-US" dirty="0" err="1" smtClean="0"/>
              <a:t>Brees</a:t>
            </a:r>
            <a:r>
              <a:rPr lang="en-US" dirty="0" smtClean="0"/>
              <a:t> (who’s </a:t>
            </a:r>
            <a:r>
              <a:rPr lang="en-US" dirty="0" err="1" smtClean="0"/>
              <a:t>nyquil</a:t>
            </a:r>
            <a:r>
              <a:rPr lang="en-US" dirty="0" smtClean="0"/>
              <a:t> addiction has finally seemed to have caught up with him), was let down by his draft picks this year. Dealing with injuries percentage-wise was most comparable to Allied casualties in D-Day, the Ponies most weeks fielded a   </a:t>
            </a:r>
          </a:p>
          <a:p>
            <a:pPr marL="0" indent="0">
              <a:buNone/>
            </a:pPr>
            <a:r>
              <a:rPr lang="en-US" dirty="0"/>
              <a:t> </a:t>
            </a:r>
            <a:r>
              <a:rPr lang="en-US" dirty="0" smtClean="0"/>
              <a:t>                          team in casts and crutches. Like the </a:t>
            </a:r>
          </a:p>
          <a:p>
            <a:pPr marL="0" indent="0">
              <a:buNone/>
            </a:pPr>
            <a:r>
              <a:rPr lang="en-US" dirty="0"/>
              <a:t> </a:t>
            </a:r>
            <a:r>
              <a:rPr lang="en-US" dirty="0" smtClean="0"/>
              <a:t>                          Colts of 2011, the Ponies hope to </a:t>
            </a:r>
          </a:p>
          <a:p>
            <a:pPr marL="0" indent="0">
              <a:buNone/>
            </a:pPr>
            <a:r>
              <a:rPr lang="en-US" dirty="0"/>
              <a:t> </a:t>
            </a:r>
            <a:r>
              <a:rPr lang="en-US" dirty="0" smtClean="0"/>
              <a:t>                           forget about this season, and move </a:t>
            </a:r>
          </a:p>
          <a:p>
            <a:pPr marL="0" indent="0">
              <a:buNone/>
            </a:pPr>
            <a:r>
              <a:rPr lang="en-US" dirty="0"/>
              <a:t> </a:t>
            </a:r>
            <a:r>
              <a:rPr lang="en-US" dirty="0" smtClean="0"/>
              <a:t>                           on with a high draft pick for next year</a:t>
            </a:r>
          </a:p>
          <a:p>
            <a:pPr marL="0" indent="0">
              <a:buNone/>
            </a:pPr>
            <a:endParaRPr lang="en-US" dirty="0"/>
          </a:p>
        </p:txBody>
      </p:sp>
      <p:sp>
        <p:nvSpPr>
          <p:cNvPr id="4" name="TextBox 3"/>
          <p:cNvSpPr txBox="1"/>
          <p:nvPr/>
        </p:nvSpPr>
        <p:spPr>
          <a:xfrm>
            <a:off x="5791200" y="5791200"/>
            <a:ext cx="3276600" cy="369332"/>
          </a:xfrm>
          <a:prstGeom prst="rect">
            <a:avLst/>
          </a:prstGeom>
          <a:noFill/>
        </p:spPr>
        <p:txBody>
          <a:bodyPr wrap="square" rtlCol="0">
            <a:spAutoFit/>
          </a:bodyPr>
          <a:lstStyle/>
          <a:p>
            <a:r>
              <a:rPr lang="en-US" i="1" dirty="0" smtClean="0"/>
              <a:t>- “Enjoy the Dick Trophy!”</a:t>
            </a:r>
            <a:endParaRPr lang="en-US" i="1" dirty="0"/>
          </a:p>
        </p:txBody>
      </p:sp>
    </p:spTree>
    <p:extLst>
      <p:ext uri="{BB962C8B-B14F-4D97-AF65-F5344CB8AC3E}">
        <p14:creationId xmlns:p14="http://schemas.microsoft.com/office/powerpoint/2010/main" val="2631912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8229600" cy="1143000"/>
          </a:xfrm>
        </p:spPr>
        <p:txBody>
          <a:bodyPr/>
          <a:lstStyle/>
          <a:p>
            <a:r>
              <a:rPr lang="en-US" dirty="0" smtClean="0"/>
              <a:t>10. The dago</a:t>
            </a:r>
            <a:endParaRPr lang="en-US" dirty="0"/>
          </a:p>
        </p:txBody>
      </p:sp>
      <p:pic>
        <p:nvPicPr>
          <p:cNvPr id="3" name="Q3UK-A5QX_A"/>
          <p:cNvPicPr>
            <a:picLocks noRot="1" noChangeAspect="1"/>
          </p:cNvPicPr>
          <p:nvPr>
            <a:videoFile r:link="rId1"/>
          </p:nvPr>
        </p:nvPicPr>
        <p:blipFill>
          <a:blip r:embed="rId3"/>
          <a:stretch>
            <a:fillRect/>
          </a:stretch>
        </p:blipFill>
        <p:spPr>
          <a:xfrm>
            <a:off x="1143000" y="2667000"/>
            <a:ext cx="6604000" cy="3714750"/>
          </a:xfrm>
          <a:prstGeom prst="rect">
            <a:avLst/>
          </a:prstGeom>
        </p:spPr>
      </p:pic>
    </p:spTree>
    <p:extLst>
      <p:ext uri="{BB962C8B-B14F-4D97-AF65-F5344CB8AC3E}">
        <p14:creationId xmlns:p14="http://schemas.microsoft.com/office/powerpoint/2010/main" val="16642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3" name="Content Placeholder 2"/>
          <p:cNvSpPr>
            <a:spLocks noGrp="1"/>
          </p:cNvSpPr>
          <p:nvPr>
            <p:ph idx="1"/>
          </p:nvPr>
        </p:nvSpPr>
        <p:spPr>
          <a:xfrm>
            <a:off x="457200" y="304800"/>
            <a:ext cx="8229600" cy="5821363"/>
          </a:xfrm>
        </p:spPr>
        <p:txBody>
          <a:bodyPr>
            <a:normAutofit fontScale="92500" lnSpcReduction="20000"/>
          </a:bodyPr>
          <a:lstStyle/>
          <a:p>
            <a:pPr marL="0" indent="0">
              <a:buNone/>
            </a:pPr>
            <a:r>
              <a:rPr lang="en-US" dirty="0" smtClean="0">
                <a:solidFill>
                  <a:srgbClr val="FFFF00"/>
                </a:solidFill>
                <a:effectLst>
                  <a:outerShdw blurRad="38100" dist="38100" dir="2700000" algn="tl">
                    <a:srgbClr val="000000">
                      <a:alpha val="43137"/>
                    </a:srgbClr>
                  </a:outerShdw>
                </a:effectLst>
              </a:rPr>
              <a:t>After a strong finish in 2013, the dago’s experienced a pasta shortage this year, as the team underperformed to the end. Matt “Baby Face” Stafford was a cancer on the dagos this year, since the loss of </a:t>
            </a:r>
            <a:r>
              <a:rPr lang="en-US" dirty="0" err="1" smtClean="0">
                <a:solidFill>
                  <a:srgbClr val="FFFF00"/>
                </a:solidFill>
                <a:effectLst>
                  <a:outerShdw blurRad="38100" dist="38100" dir="2700000" algn="tl">
                    <a:srgbClr val="000000">
                      <a:alpha val="43137"/>
                    </a:srgbClr>
                  </a:outerShdw>
                </a:effectLst>
              </a:rPr>
              <a:t>Megatron</a:t>
            </a:r>
            <a:r>
              <a:rPr lang="en-US" dirty="0" smtClean="0">
                <a:solidFill>
                  <a:srgbClr val="FFFF00"/>
                </a:solidFill>
                <a:effectLst>
                  <a:outerShdw blurRad="38100" dist="38100" dir="2700000" algn="tl">
                    <a:srgbClr val="000000">
                      <a:alpha val="43137"/>
                    </a:srgbClr>
                  </a:outerShdw>
                </a:effectLst>
              </a:rPr>
              <a:t> for the majority of the year proved to be too harsh of circumstances for a mediocre quarterback to handle. Though some draft day picks by the dago were suspect here, as the dago choose to draft not 1, but 2, </a:t>
            </a:r>
            <a:r>
              <a:rPr lang="en-US" dirty="0" smtClean="0">
                <a:solidFill>
                  <a:srgbClr val="FFFF00"/>
                </a:solidFill>
                <a:effectLst>
                  <a:outerShdw blurRad="38100" dist="38100" dir="2700000" algn="tl">
                    <a:srgbClr val="000000">
                      <a:alpha val="43137"/>
                    </a:srgbClr>
                  </a:outerShdw>
                </a:effectLst>
              </a:rPr>
              <a:t>I repeat 2 New York Jets… The Jets, might be one of the worst teams in football, definitely one of the most hated. Trying to use </a:t>
            </a:r>
            <a:r>
              <a:rPr lang="en-US" dirty="0">
                <a:solidFill>
                  <a:srgbClr val="FFFF00"/>
                </a:solidFill>
                <a:effectLst>
                  <a:outerShdw blurRad="38100" dist="38100" dir="2700000" algn="tl">
                    <a:srgbClr val="000000">
                      <a:alpha val="43137"/>
                    </a:srgbClr>
                  </a:outerShdw>
                </a:effectLst>
              </a:rPr>
              <a:t>C</a:t>
            </a:r>
            <a:r>
              <a:rPr lang="en-US" dirty="0" smtClean="0">
                <a:solidFill>
                  <a:srgbClr val="FFFF00"/>
                </a:solidFill>
                <a:effectLst>
                  <a:outerShdw blurRad="38100" dist="38100" dir="2700000" algn="tl">
                    <a:srgbClr val="000000">
                      <a:alpha val="43137"/>
                    </a:srgbClr>
                  </a:outerShdw>
                </a:effectLst>
              </a:rPr>
              <a:t>hris </a:t>
            </a:r>
            <a:r>
              <a:rPr lang="en-US" dirty="0">
                <a:solidFill>
                  <a:srgbClr val="FFFF00"/>
                </a:solidFill>
                <a:effectLst>
                  <a:outerShdw blurRad="38100" dist="38100" dir="2700000" algn="tl">
                    <a:srgbClr val="000000">
                      <a:alpha val="43137"/>
                    </a:srgbClr>
                  </a:outerShdw>
                </a:effectLst>
              </a:rPr>
              <a:t>J</a:t>
            </a:r>
            <a:r>
              <a:rPr lang="en-US" dirty="0" smtClean="0">
                <a:solidFill>
                  <a:srgbClr val="FFFF00"/>
                </a:solidFill>
                <a:effectLst>
                  <a:outerShdw blurRad="38100" dist="38100" dir="2700000" algn="tl">
                    <a:srgbClr val="000000">
                      <a:alpha val="43137"/>
                    </a:srgbClr>
                  </a:outerShdw>
                </a:effectLst>
              </a:rPr>
              <a:t>ohnson and </a:t>
            </a:r>
            <a:r>
              <a:rPr lang="en-US" dirty="0">
                <a:solidFill>
                  <a:srgbClr val="FFFF00"/>
                </a:solidFill>
                <a:effectLst>
                  <a:outerShdw blurRad="38100" dist="38100" dir="2700000" algn="tl">
                    <a:srgbClr val="000000">
                      <a:alpha val="43137"/>
                    </a:srgbClr>
                  </a:outerShdw>
                </a:effectLst>
              </a:rPr>
              <a:t>E</a:t>
            </a:r>
            <a:r>
              <a:rPr lang="en-US" dirty="0" smtClean="0">
                <a:solidFill>
                  <a:srgbClr val="FFFF00"/>
                </a:solidFill>
                <a:effectLst>
                  <a:outerShdw blurRad="38100" dist="38100" dir="2700000" algn="tl">
                    <a:srgbClr val="000000">
                      <a:alpha val="43137"/>
                    </a:srgbClr>
                  </a:outerShdw>
                </a:effectLst>
              </a:rPr>
              <a:t>ric Decker as floatation devices throughout the regular season ended predictably with the dago drowning in the unforgiving seas of Team Friends.</a:t>
            </a:r>
            <a:endParaRPr lang="en-US"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699601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902" y="-75211"/>
            <a:ext cx="9829799" cy="7931752"/>
          </a:xfrm>
        </p:spPr>
      </p:pic>
      <p:sp>
        <p:nvSpPr>
          <p:cNvPr id="2" name="Title 1"/>
          <p:cNvSpPr>
            <a:spLocks noGrp="1"/>
          </p:cNvSpPr>
          <p:nvPr>
            <p:ph type="title"/>
          </p:nvPr>
        </p:nvSpPr>
        <p:spPr>
          <a:xfrm>
            <a:off x="549564" y="4191000"/>
            <a:ext cx="8229600" cy="1143000"/>
          </a:xfrm>
        </p:spPr>
        <p:txBody>
          <a:bodyPr>
            <a:normAutofit fontScale="90000"/>
          </a:bodyPr>
          <a:lstStyle/>
          <a:p>
            <a:r>
              <a:rPr lang="en-US" b="1" spc="50" dirty="0" smtClean="0">
                <a:ln w="12700" cmpd="sng">
                  <a:solidFill>
                    <a:schemeClr val="accent6">
                      <a:satMod val="120000"/>
                      <a:shade val="80000"/>
                    </a:schemeClr>
                  </a:solidFill>
                  <a:prstDash val="solid"/>
                </a:ln>
                <a:solidFill>
                  <a:schemeClr val="accent6">
                    <a:tint val="1000"/>
                  </a:schemeClr>
                </a:solidFill>
                <a:effectLst>
                  <a:glow rad="228600">
                    <a:schemeClr val="accent3">
                      <a:satMod val="175000"/>
                      <a:alpha val="40000"/>
                    </a:schemeClr>
                  </a:glow>
                </a:effectLst>
                <a:latin typeface="Copperplate Gothic Light" panose="020E0507020206020404" pitchFamily="34" charset="0"/>
              </a:rPr>
              <a:t>The End of the Season Review</a:t>
            </a:r>
            <a:endParaRPr lang="en-US" b="1" spc="50" dirty="0">
              <a:ln w="12700" cmpd="sng">
                <a:solidFill>
                  <a:schemeClr val="accent6">
                    <a:satMod val="120000"/>
                    <a:shade val="80000"/>
                  </a:schemeClr>
                </a:solidFill>
                <a:prstDash val="solid"/>
              </a:ln>
              <a:solidFill>
                <a:schemeClr val="accent6">
                  <a:tint val="1000"/>
                </a:schemeClr>
              </a:solidFill>
              <a:effectLst>
                <a:glow rad="228600">
                  <a:schemeClr val="accent3">
                    <a:satMod val="175000"/>
                    <a:alpha val="40000"/>
                  </a:schemeClr>
                </a:glow>
              </a:effectLst>
              <a:latin typeface="Copperplate Gothic Light" panose="020E0507020206020404" pitchFamily="34" charset="0"/>
            </a:endParaRPr>
          </a:p>
        </p:txBody>
      </p:sp>
    </p:spTree>
    <p:extLst>
      <p:ext uri="{BB962C8B-B14F-4D97-AF65-F5344CB8AC3E}">
        <p14:creationId xmlns:p14="http://schemas.microsoft.com/office/powerpoint/2010/main" val="693189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71600"/>
            <a:ext cx="6781800" cy="5023556"/>
          </a:xfrm>
          <a:prstGeom prst="rect">
            <a:avLst/>
          </a:prstGeom>
        </p:spPr>
      </p:pic>
      <p:sp>
        <p:nvSpPr>
          <p:cNvPr id="2" name="Title 1"/>
          <p:cNvSpPr>
            <a:spLocks noGrp="1"/>
          </p:cNvSpPr>
          <p:nvPr>
            <p:ph type="title"/>
          </p:nvPr>
        </p:nvSpPr>
        <p:spPr>
          <a:xfrm>
            <a:off x="609600" y="254330"/>
            <a:ext cx="8229600" cy="1143000"/>
          </a:xfrm>
        </p:spPr>
        <p:txBody>
          <a:bodyPr/>
          <a:lstStyle/>
          <a:p>
            <a:r>
              <a:rPr lang="en-US" dirty="0" smtClean="0"/>
              <a:t>Uterine Horns</a:t>
            </a:r>
            <a:endParaRPr lang="en-US" dirty="0"/>
          </a:p>
        </p:txBody>
      </p:sp>
    </p:spTree>
    <p:extLst>
      <p:ext uri="{BB962C8B-B14F-4D97-AF65-F5344CB8AC3E}">
        <p14:creationId xmlns:p14="http://schemas.microsoft.com/office/powerpoint/2010/main" val="3355599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9491" y="304800"/>
            <a:ext cx="8229600" cy="4419600"/>
          </a:xfrm>
        </p:spPr>
        <p:txBody>
          <a:bodyPr>
            <a:normAutofit fontScale="92500" lnSpcReduction="20000"/>
          </a:bodyPr>
          <a:lstStyle/>
          <a:p>
            <a:pPr marL="0" indent="0">
              <a:buNone/>
            </a:pPr>
            <a:r>
              <a:rPr lang="en-US" dirty="0" smtClean="0"/>
              <a:t>One of the new members of the league this year, the Uterine Horns adopted the title of the “disciple of Peyton” from the long-lost and departed member </a:t>
            </a:r>
            <a:r>
              <a:rPr lang="en-US" dirty="0" err="1" smtClean="0"/>
              <a:t>Glaub</a:t>
            </a:r>
            <a:r>
              <a:rPr lang="en-US" dirty="0" smtClean="0"/>
              <a:t>. As pointed out by Our Daily Bread, this may prove to be more of a curse than a blessing (</a:t>
            </a:r>
            <a:r>
              <a:rPr lang="en-US" dirty="0" err="1" smtClean="0"/>
              <a:t>blasphema</a:t>
            </a:r>
            <a:r>
              <a:rPr lang="en-US" dirty="0" smtClean="0"/>
              <a:t>!). Most likely kicking himsel</a:t>
            </a:r>
            <a:r>
              <a:rPr lang="en-US" dirty="0" smtClean="0"/>
              <a:t>f for not accepting the trade earlier in the year proposed by the Banana$ (he was poised to get Jeremy Maclin and Steve smith </a:t>
            </a:r>
            <a:r>
              <a:rPr lang="en-US" dirty="0" err="1" smtClean="0"/>
              <a:t>sr</a:t>
            </a:r>
            <a:r>
              <a:rPr lang="en-US" dirty="0" smtClean="0"/>
              <a:t>), the Uterine Horns went on to have an average season, missing the playoffs by hair, or more accurately, by a </a:t>
            </a:r>
            <a:r>
              <a:rPr lang="en-US" dirty="0" err="1" smtClean="0"/>
              <a:t>Lepo</a:t>
            </a:r>
            <a:r>
              <a:rPr lang="en-US" dirty="0" smtClean="0"/>
              <a:t>. </a:t>
            </a:r>
            <a:endParaRPr lang="en-US" dirty="0"/>
          </a:p>
        </p:txBody>
      </p:sp>
      <p:sp>
        <p:nvSpPr>
          <p:cNvPr id="4" name="TextBox 3"/>
          <p:cNvSpPr txBox="1"/>
          <p:nvPr/>
        </p:nvSpPr>
        <p:spPr>
          <a:xfrm>
            <a:off x="6581899" y="5486400"/>
            <a:ext cx="2514600" cy="707886"/>
          </a:xfrm>
          <a:prstGeom prst="rect">
            <a:avLst/>
          </a:prstGeom>
          <a:noFill/>
        </p:spPr>
        <p:txBody>
          <a:bodyPr wrap="square" rtlCol="0">
            <a:spAutoFit/>
          </a:bodyPr>
          <a:lstStyle/>
          <a:p>
            <a:r>
              <a:rPr lang="en-US" sz="1600" i="1" dirty="0" smtClean="0"/>
              <a:t>“Ouch!”</a:t>
            </a:r>
          </a:p>
          <a:p>
            <a:r>
              <a:rPr lang="en-US" sz="1200" i="1" dirty="0" smtClean="0"/>
              <a:t>         -Supra, previous  </a:t>
            </a:r>
          </a:p>
          <a:p>
            <a:r>
              <a:rPr lang="en-US" sz="1200" i="1" dirty="0"/>
              <a:t> </a:t>
            </a:r>
            <a:r>
              <a:rPr lang="en-US" sz="1200" i="1" dirty="0" smtClean="0"/>
              <a:t>          recaps</a:t>
            </a:r>
            <a:endParaRPr lang="en-US" sz="1200" i="1" dirty="0"/>
          </a:p>
        </p:txBody>
      </p:sp>
      <p:pic>
        <p:nvPicPr>
          <p:cNvPr id="5" name="yH8yuld4DUE"/>
          <p:cNvPicPr>
            <a:picLocks noRot="1" noChangeAspect="1"/>
          </p:cNvPicPr>
          <p:nvPr>
            <a:videoFile r:link="rId1"/>
          </p:nvPr>
        </p:nvPicPr>
        <p:blipFill>
          <a:blip r:embed="rId3"/>
          <a:stretch>
            <a:fillRect/>
          </a:stretch>
        </p:blipFill>
        <p:spPr>
          <a:xfrm>
            <a:off x="381000" y="4554468"/>
            <a:ext cx="4572000" cy="2571750"/>
          </a:xfrm>
          <a:prstGeom prst="rect">
            <a:avLst/>
          </a:prstGeom>
        </p:spPr>
      </p:pic>
    </p:spTree>
    <p:extLst>
      <p:ext uri="{BB962C8B-B14F-4D97-AF65-F5344CB8AC3E}">
        <p14:creationId xmlns:p14="http://schemas.microsoft.com/office/powerpoint/2010/main" val="1271040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66" y="762000"/>
            <a:ext cx="9144000" cy="5154930"/>
          </a:xfrm>
          <a:prstGeom prst="rect">
            <a:avLst/>
          </a:prstGeom>
        </p:spPr>
      </p:pic>
      <p:sp>
        <p:nvSpPr>
          <p:cNvPr id="2" name="Title 1"/>
          <p:cNvSpPr>
            <a:spLocks noGrp="1"/>
          </p:cNvSpPr>
          <p:nvPr>
            <p:ph type="title"/>
          </p:nvPr>
        </p:nvSpPr>
        <p:spPr>
          <a:xfrm>
            <a:off x="508066" y="-304800"/>
            <a:ext cx="8229600" cy="1143000"/>
          </a:xfrm>
        </p:spPr>
        <p:txBody>
          <a:bodyPr/>
          <a:lstStyle/>
          <a:p>
            <a:r>
              <a:rPr lang="en-US" dirty="0" smtClean="0"/>
              <a:t>8. Joe Buck Yourself</a:t>
            </a:r>
            <a:endParaRPr lang="en-US" dirty="0"/>
          </a:p>
        </p:txBody>
      </p:sp>
      <p:sp>
        <p:nvSpPr>
          <p:cNvPr id="4" name="TextBox 3"/>
          <p:cNvSpPr txBox="1"/>
          <p:nvPr/>
        </p:nvSpPr>
        <p:spPr>
          <a:xfrm>
            <a:off x="5562600" y="6248400"/>
            <a:ext cx="3505200" cy="646331"/>
          </a:xfrm>
          <a:prstGeom prst="rect">
            <a:avLst/>
          </a:prstGeom>
          <a:noFill/>
        </p:spPr>
        <p:txBody>
          <a:bodyPr wrap="square" rtlCol="0">
            <a:spAutoFit/>
          </a:bodyPr>
          <a:lstStyle/>
          <a:p>
            <a:r>
              <a:rPr lang="en-US" i="1" dirty="0" smtClean="0"/>
              <a:t>“What’s your “O” face?”</a:t>
            </a:r>
          </a:p>
          <a:p>
            <a:r>
              <a:rPr lang="en-US" i="1" dirty="0"/>
              <a:t>	</a:t>
            </a:r>
            <a:r>
              <a:rPr lang="en-US" sz="1600" i="1" dirty="0" smtClean="0"/>
              <a:t>- Joe Buck</a:t>
            </a:r>
            <a:endParaRPr lang="en-US" sz="1600" i="1" dirty="0"/>
          </a:p>
        </p:txBody>
      </p:sp>
    </p:spTree>
    <p:extLst>
      <p:ext uri="{BB962C8B-B14F-4D97-AF65-F5344CB8AC3E}">
        <p14:creationId xmlns:p14="http://schemas.microsoft.com/office/powerpoint/2010/main" val="11736217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457200"/>
            <a:ext cx="8229600" cy="4525963"/>
          </a:xfrm>
        </p:spPr>
        <p:txBody>
          <a:bodyPr>
            <a:normAutofit fontScale="92500" lnSpcReduction="20000"/>
          </a:bodyPr>
          <a:lstStyle/>
          <a:p>
            <a:pPr marL="0" indent="0">
              <a:buNone/>
            </a:pPr>
            <a:r>
              <a:rPr lang="en-US" dirty="0" smtClean="0"/>
              <a:t>Joe Buck Yourself, the man whose mantra reads “</a:t>
            </a:r>
            <a:r>
              <a:rPr lang="en-US" dirty="0" err="1" smtClean="0"/>
              <a:t>D</a:t>
            </a:r>
            <a:r>
              <a:rPr lang="en-US" dirty="0" err="1" smtClean="0"/>
              <a:t>agofast</a:t>
            </a:r>
            <a:r>
              <a:rPr lang="en-US" dirty="0" smtClean="0"/>
              <a:t>”, went “Dago-slow” this season (HA!). Having the same amount of luck as a citizen of Hiroshima on August 6</a:t>
            </a:r>
            <a:r>
              <a:rPr lang="en-US" baseline="30000" dirty="0" smtClean="0"/>
              <a:t>th</a:t>
            </a:r>
            <a:r>
              <a:rPr lang="en-US" dirty="0" smtClean="0"/>
              <a:t>, 2014, Joe Buck had another disappointing season in the League. The epitome of the season for Joe can be summed up in weeks 6, 7, and 8 when Joe Buck </a:t>
            </a:r>
            <a:r>
              <a:rPr lang="en-US" dirty="0" err="1" smtClean="0"/>
              <a:t>Yourself’s</a:t>
            </a:r>
            <a:r>
              <a:rPr lang="en-US" dirty="0" smtClean="0"/>
              <a:t> opponents scored a whopping 555 total points. The path to victory is often paved with timely decisions. Decisions that Joe Buck Yourself failed to make, by numerous times having his bench players score more than he’s starting lineup.</a:t>
            </a:r>
            <a:endParaRPr lang="en-US" dirty="0"/>
          </a:p>
        </p:txBody>
      </p:sp>
      <p:sp>
        <p:nvSpPr>
          <p:cNvPr id="4" name="TextBox 3"/>
          <p:cNvSpPr txBox="1"/>
          <p:nvPr/>
        </p:nvSpPr>
        <p:spPr>
          <a:xfrm>
            <a:off x="5181600" y="5334000"/>
            <a:ext cx="3352800" cy="923330"/>
          </a:xfrm>
          <a:prstGeom prst="rect">
            <a:avLst/>
          </a:prstGeom>
          <a:noFill/>
        </p:spPr>
        <p:txBody>
          <a:bodyPr wrap="square" rtlCol="0">
            <a:spAutoFit/>
          </a:bodyPr>
          <a:lstStyle/>
          <a:p>
            <a:r>
              <a:rPr lang="en-US" i="1" dirty="0" smtClean="0"/>
              <a:t>“Some times, you just can’t win”</a:t>
            </a:r>
          </a:p>
          <a:p>
            <a:r>
              <a:rPr lang="en-US" i="1" dirty="0" smtClean="0"/>
              <a:t>	</a:t>
            </a:r>
            <a:r>
              <a:rPr lang="en-US" sz="1600" i="1" dirty="0" smtClean="0"/>
              <a:t>- Joe Buck yourself, </a:t>
            </a:r>
          </a:p>
          <a:p>
            <a:r>
              <a:rPr lang="en-US" sz="1600" i="1" dirty="0"/>
              <a:t> </a:t>
            </a:r>
            <a:r>
              <a:rPr lang="en-US" sz="1600" i="1" dirty="0" smtClean="0"/>
              <a:t>                   every time</a:t>
            </a:r>
            <a:endParaRPr lang="en-US" sz="1600" i="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4938414"/>
            <a:ext cx="1843385" cy="1843385"/>
          </a:xfrm>
          <a:prstGeom prst="rect">
            <a:avLst/>
          </a:prstGeom>
        </p:spPr>
      </p:pic>
    </p:spTree>
    <p:extLst>
      <p:ext uri="{BB962C8B-B14F-4D97-AF65-F5344CB8AC3E}">
        <p14:creationId xmlns:p14="http://schemas.microsoft.com/office/powerpoint/2010/main" val="863200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7. Our Daily Bread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95984"/>
            <a:ext cx="8832850" cy="4953000"/>
          </a:xfrm>
          <a:prstGeom prst="rect">
            <a:avLst/>
          </a:prstGeom>
        </p:spPr>
      </p:pic>
    </p:spTree>
    <p:extLst>
      <p:ext uri="{BB962C8B-B14F-4D97-AF65-F5344CB8AC3E}">
        <p14:creationId xmlns:p14="http://schemas.microsoft.com/office/powerpoint/2010/main" val="3221006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81000"/>
            <a:ext cx="9129480" cy="6354763"/>
          </a:xfrm>
        </p:spPr>
      </p:pic>
      <p:sp>
        <p:nvSpPr>
          <p:cNvPr id="10" name="TextBox 9"/>
          <p:cNvSpPr txBox="1"/>
          <p:nvPr/>
        </p:nvSpPr>
        <p:spPr>
          <a:xfrm>
            <a:off x="228600" y="609600"/>
            <a:ext cx="8686800" cy="3970318"/>
          </a:xfrm>
          <a:prstGeom prst="rect">
            <a:avLst/>
          </a:prstGeom>
          <a:noFill/>
        </p:spPr>
        <p:txBody>
          <a:bodyPr wrap="square" rtlCol="0">
            <a:spAutoFit/>
          </a:bodyPr>
          <a:lstStyle/>
          <a:p>
            <a:r>
              <a:rPr lang="en-US" b="1" dirty="0" smtClean="0">
                <a:solidFill>
                  <a:srgbClr val="FFFF00"/>
                </a:solidFill>
                <a:effectLst>
                  <a:outerShdw blurRad="38100" dist="38100" dir="2700000" algn="tl">
                    <a:srgbClr val="000000">
                      <a:alpha val="43137"/>
                    </a:srgbClr>
                  </a:outerShdw>
                </a:effectLst>
              </a:rPr>
              <a:t>Our Fearless and Glorious leader lead the Team Friends into another victorious season, crushing all other leagues and solidifying Team Friends as the most respected and loved fantasy leagues on this earth. Our Daily Bread prepared hard for the season, putting together binders full of data and statistics to pick the best team possible. This strategy, </a:t>
            </a:r>
            <a:r>
              <a:rPr lang="en-US" b="1" dirty="0">
                <a:solidFill>
                  <a:srgbClr val="FFFF00"/>
                </a:solidFill>
                <a:effectLst>
                  <a:outerShdw blurRad="38100" dist="38100" dir="2700000" algn="tl">
                    <a:srgbClr val="000000">
                      <a:alpha val="43137"/>
                    </a:srgbClr>
                  </a:outerShdw>
                </a:effectLst>
              </a:rPr>
              <a:t>a</a:t>
            </a:r>
            <a:r>
              <a:rPr lang="en-US" b="1" dirty="0" smtClean="0">
                <a:solidFill>
                  <a:srgbClr val="FFFF00"/>
                </a:solidFill>
                <a:effectLst>
                  <a:outerShdw blurRad="38100" dist="38100" dir="2700000" algn="tl">
                    <a:srgbClr val="000000">
                      <a:alpha val="43137"/>
                    </a:srgbClr>
                  </a:outerShdw>
                </a:effectLst>
              </a:rPr>
              <a:t>s has happened every other time he’s done this, failed miserably and it was not 3 weeks into the season before there was calls of “</a:t>
            </a:r>
            <a:r>
              <a:rPr lang="en-US" b="1" dirty="0" err="1" smtClean="0">
                <a:solidFill>
                  <a:srgbClr val="FFFF00"/>
                </a:solidFill>
                <a:effectLst>
                  <a:outerShdw blurRad="38100" dist="38100" dir="2700000" algn="tl">
                    <a:srgbClr val="000000">
                      <a:alpha val="43137"/>
                    </a:srgbClr>
                  </a:outerShdw>
                </a:effectLst>
              </a:rPr>
              <a:t>firesale</a:t>
            </a:r>
            <a:r>
              <a:rPr lang="en-US" b="1" dirty="0" smtClean="0">
                <a:solidFill>
                  <a:srgbClr val="FFFF00"/>
                </a:solidFill>
                <a:effectLst>
                  <a:outerShdw blurRad="38100" dist="38100" dir="2700000" algn="tl">
                    <a:srgbClr val="000000">
                      <a:alpha val="43137"/>
                    </a:srgbClr>
                  </a:outerShdw>
                </a:effectLst>
              </a:rPr>
              <a:t>” and “trade with me, even if its me giving up the chosen prophet of the Peyton for the disciple of Cutler who if he was likened to a god it most likely be that bitch Loki, who always loses and tricks people into picking him for their fantasy team” – Our Daily Bread was quite long winded. As the Playoffs approached, one final push was made to try to entire the promised land of the playoffs, for the first time in Our Daily Bread’s Team Friends career. Alas, like the Buffalo Bills breaking down against a 2-11 Oakland Raiders team, who before this past weekend couldn’t figure out how not to shit their pants every time they walked on a football field, this dream would not be reached, and Our Daily Bread would fall short yet again. </a:t>
            </a:r>
            <a:endParaRPr lang="en-US" b="1" dirty="0">
              <a:solidFill>
                <a:srgbClr val="FFFF00"/>
              </a:solidFill>
              <a:effectLst>
                <a:outerShdw blurRad="38100" dist="38100" dir="2700000" algn="tl">
                  <a:srgbClr val="000000">
                    <a:alpha val="43137"/>
                  </a:srgbClr>
                </a:outerShdw>
              </a:effectLst>
            </a:endParaRPr>
          </a:p>
        </p:txBody>
      </p:sp>
      <p:sp>
        <p:nvSpPr>
          <p:cNvPr id="11" name="TextBox 10"/>
          <p:cNvSpPr txBox="1"/>
          <p:nvPr/>
        </p:nvSpPr>
        <p:spPr>
          <a:xfrm>
            <a:off x="5410200" y="4800600"/>
            <a:ext cx="3352800" cy="923330"/>
          </a:xfrm>
          <a:prstGeom prst="rect">
            <a:avLst/>
          </a:prstGeom>
          <a:noFill/>
        </p:spPr>
        <p:txBody>
          <a:bodyPr wrap="square" rtlCol="0">
            <a:spAutoFit/>
          </a:bodyPr>
          <a:lstStyle/>
          <a:p>
            <a:r>
              <a:rPr lang="en-US" i="1" dirty="0" smtClean="0">
                <a:solidFill>
                  <a:srgbClr val="FFFF00"/>
                </a:solidFill>
                <a:effectLst>
                  <a:outerShdw blurRad="38100" dist="38100" dir="2700000" algn="tl">
                    <a:srgbClr val="000000">
                      <a:alpha val="43137"/>
                    </a:srgbClr>
                  </a:outerShdw>
                </a:effectLst>
              </a:rPr>
              <a:t>“Our Daily Bread; 2015!”</a:t>
            </a:r>
          </a:p>
          <a:p>
            <a:r>
              <a:rPr lang="en-US" i="1" dirty="0">
                <a:solidFill>
                  <a:srgbClr val="FFFF00"/>
                </a:solidFill>
                <a:effectLst>
                  <a:outerShdw blurRad="38100" dist="38100" dir="2700000" algn="tl">
                    <a:srgbClr val="000000">
                      <a:alpha val="43137"/>
                    </a:srgbClr>
                  </a:outerShdw>
                </a:effectLst>
              </a:rPr>
              <a:t>	</a:t>
            </a:r>
            <a:r>
              <a:rPr lang="en-US" i="1" dirty="0" smtClean="0">
                <a:solidFill>
                  <a:srgbClr val="FFFF00"/>
                </a:solidFill>
                <a:effectLst>
                  <a:outerShdw blurRad="38100" dist="38100" dir="2700000" algn="tl">
                    <a:srgbClr val="000000">
                      <a:alpha val="43137"/>
                    </a:srgbClr>
                  </a:outerShdw>
                </a:effectLst>
              </a:rPr>
              <a:t>- Our Daily Bread, Week </a:t>
            </a:r>
          </a:p>
          <a:p>
            <a:r>
              <a:rPr lang="en-US" i="1" dirty="0">
                <a:solidFill>
                  <a:srgbClr val="FFFF00"/>
                </a:solidFill>
                <a:effectLst>
                  <a:outerShdw blurRad="38100" dist="38100" dir="2700000" algn="tl">
                    <a:srgbClr val="000000">
                      <a:alpha val="43137"/>
                    </a:srgbClr>
                  </a:outerShdw>
                </a:effectLst>
              </a:rPr>
              <a:t>	</a:t>
            </a:r>
            <a:r>
              <a:rPr lang="en-US" i="1" dirty="0" smtClean="0">
                <a:solidFill>
                  <a:srgbClr val="FFFF00"/>
                </a:solidFill>
                <a:effectLst>
                  <a:outerShdw blurRad="38100" dist="38100" dir="2700000" algn="tl">
                    <a:srgbClr val="000000">
                      <a:alpha val="43137"/>
                    </a:srgbClr>
                  </a:outerShdw>
                </a:effectLst>
              </a:rPr>
              <a:t>3, 2014</a:t>
            </a:r>
            <a:endParaRPr lang="en-US" i="1" dirty="0">
              <a:solidFill>
                <a:srgbClr val="FFFF00"/>
              </a:solidFill>
              <a:effectLst>
                <a:outerShdw blurRad="38100" dist="38100" dir="2700000" algn="tl">
                  <a:srgbClr val="000000">
                    <a:alpha val="43137"/>
                  </a:srgbClr>
                </a:outerShdw>
              </a:effectLst>
            </a:endParaRPr>
          </a:p>
        </p:txBody>
      </p:sp>
      <p:sp>
        <p:nvSpPr>
          <p:cNvPr id="12" name="TextBox 11"/>
          <p:cNvSpPr txBox="1"/>
          <p:nvPr/>
        </p:nvSpPr>
        <p:spPr>
          <a:xfrm>
            <a:off x="381000" y="4800600"/>
            <a:ext cx="2895600" cy="1477328"/>
          </a:xfrm>
          <a:prstGeom prst="rect">
            <a:avLst/>
          </a:prstGeom>
          <a:noFill/>
        </p:spPr>
        <p:txBody>
          <a:bodyPr wrap="square" rtlCol="0">
            <a:spAutoFit/>
          </a:bodyPr>
          <a:lstStyle/>
          <a:p>
            <a:r>
              <a:rPr lang="en-US" i="1" dirty="0" smtClean="0">
                <a:solidFill>
                  <a:srgbClr val="FFFF00"/>
                </a:solidFill>
                <a:effectLst>
                  <a:outerShdw blurRad="38100" dist="38100" dir="2700000" algn="tl">
                    <a:srgbClr val="000000">
                      <a:alpha val="43137"/>
                    </a:srgbClr>
                  </a:outerShdw>
                </a:effectLst>
              </a:rPr>
              <a:t>Are these Snowmen fucking Multiplying?!</a:t>
            </a:r>
          </a:p>
          <a:p>
            <a:r>
              <a:rPr lang="en-US" i="1" dirty="0" smtClean="0">
                <a:solidFill>
                  <a:srgbClr val="FFFF00"/>
                </a:solidFill>
                <a:effectLst>
                  <a:outerShdw blurRad="38100" dist="38100" dir="2700000" algn="tl">
                    <a:srgbClr val="000000">
                      <a:alpha val="43137"/>
                    </a:srgbClr>
                  </a:outerShdw>
                </a:effectLst>
              </a:rPr>
              <a:t>            - Our Daily Bread, all         </a:t>
            </a:r>
          </a:p>
          <a:p>
            <a:r>
              <a:rPr lang="en-US" i="1" dirty="0">
                <a:solidFill>
                  <a:srgbClr val="FFFF00"/>
                </a:solidFill>
                <a:effectLst>
                  <a:outerShdw blurRad="38100" dist="38100" dir="2700000" algn="tl">
                    <a:srgbClr val="000000">
                      <a:alpha val="43137"/>
                    </a:srgbClr>
                  </a:outerShdw>
                </a:effectLst>
              </a:rPr>
              <a:t> </a:t>
            </a:r>
            <a:r>
              <a:rPr lang="en-US" i="1" dirty="0" smtClean="0">
                <a:solidFill>
                  <a:srgbClr val="FFFF00"/>
                </a:solidFill>
                <a:effectLst>
                  <a:outerShdw blurRad="38100" dist="38100" dir="2700000" algn="tl">
                    <a:srgbClr val="000000">
                      <a:alpha val="43137"/>
                    </a:srgbClr>
                  </a:outerShdw>
                </a:effectLst>
              </a:rPr>
              <a:t>           of post-Bobby </a:t>
            </a:r>
          </a:p>
          <a:p>
            <a:r>
              <a:rPr lang="en-US" i="1" dirty="0">
                <a:solidFill>
                  <a:srgbClr val="FFFF00"/>
                </a:solidFill>
                <a:effectLst>
                  <a:outerShdw blurRad="38100" dist="38100" dir="2700000" algn="tl">
                    <a:srgbClr val="000000">
                      <a:alpha val="43137"/>
                    </a:srgbClr>
                  </a:outerShdw>
                </a:effectLst>
              </a:rPr>
              <a:t> </a:t>
            </a:r>
            <a:r>
              <a:rPr lang="en-US" i="1" dirty="0" smtClean="0">
                <a:solidFill>
                  <a:srgbClr val="FFFF00"/>
                </a:solidFill>
                <a:effectLst>
                  <a:outerShdw blurRad="38100" dist="38100" dir="2700000" algn="tl">
                    <a:srgbClr val="000000">
                      <a:alpha val="43137"/>
                    </a:srgbClr>
                  </a:outerShdw>
                </a:effectLst>
              </a:rPr>
              <a:t>           Christmas day</a:t>
            </a:r>
            <a:endParaRPr lang="en-US" i="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717760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76200"/>
            <a:ext cx="8229600" cy="1143000"/>
          </a:xfrm>
        </p:spPr>
        <p:txBody>
          <a:bodyPr/>
          <a:lstStyle/>
          <a:p>
            <a:r>
              <a:rPr lang="en-US" dirty="0" smtClean="0"/>
              <a:t>6. </a:t>
            </a:r>
            <a:r>
              <a:rPr lang="en-US" dirty="0" err="1" smtClean="0"/>
              <a:t>Ginyu</a:t>
            </a:r>
            <a:r>
              <a:rPr lang="en-US" dirty="0" smtClean="0"/>
              <a:t> Force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788967"/>
            <a:ext cx="8001000" cy="6000750"/>
          </a:xfrm>
          <a:prstGeom prst="rect">
            <a:avLst/>
          </a:prstGeom>
        </p:spPr>
      </p:pic>
    </p:spTree>
    <p:extLst>
      <p:ext uri="{BB962C8B-B14F-4D97-AF65-F5344CB8AC3E}">
        <p14:creationId xmlns:p14="http://schemas.microsoft.com/office/powerpoint/2010/main" val="4159148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4267200"/>
            <a:ext cx="3263900" cy="2447925"/>
          </a:xfrm>
        </p:spPr>
      </p:pic>
      <p:sp>
        <p:nvSpPr>
          <p:cNvPr id="5" name="TextBox 4"/>
          <p:cNvSpPr txBox="1"/>
          <p:nvPr/>
        </p:nvSpPr>
        <p:spPr>
          <a:xfrm>
            <a:off x="685800" y="457200"/>
            <a:ext cx="8077200" cy="3785652"/>
          </a:xfrm>
          <a:prstGeom prst="rect">
            <a:avLst/>
          </a:prstGeom>
          <a:noFill/>
        </p:spPr>
        <p:txBody>
          <a:bodyPr wrap="square" rtlCol="0">
            <a:spAutoFit/>
          </a:bodyPr>
          <a:lstStyle/>
          <a:p>
            <a:r>
              <a:rPr lang="en-US" sz="2400" dirty="0" smtClean="0"/>
              <a:t>The </a:t>
            </a:r>
            <a:r>
              <a:rPr lang="en-US" sz="2400" dirty="0" err="1" smtClean="0"/>
              <a:t>Ginyu</a:t>
            </a:r>
            <a:r>
              <a:rPr lang="en-US" sz="2400" dirty="0" smtClean="0"/>
              <a:t> Force, some real ass gangstas, produced quite well this season given the hand dealt. Despite having both Sam Bradford on the team and </a:t>
            </a:r>
            <a:r>
              <a:rPr lang="en-US" sz="2400" dirty="0" err="1" smtClean="0"/>
              <a:t>Lesean</a:t>
            </a:r>
            <a:r>
              <a:rPr lang="en-US" sz="2400" dirty="0" smtClean="0"/>
              <a:t> McCoy (who wasn’t physically injured, but face it for what he produced for 90% of the season was injury inducing for fantasy owners), </a:t>
            </a:r>
            <a:r>
              <a:rPr lang="en-US" sz="2400" dirty="0" err="1" smtClean="0"/>
              <a:t>Ginyu</a:t>
            </a:r>
            <a:r>
              <a:rPr lang="en-US" sz="2400" dirty="0" smtClean="0"/>
              <a:t> Squad remained in the top 3 of the league for the majority of the season. This was in no way credited to </a:t>
            </a:r>
            <a:r>
              <a:rPr lang="en-US" sz="2400" dirty="0" err="1" smtClean="0"/>
              <a:t>Ginyu</a:t>
            </a:r>
            <a:r>
              <a:rPr lang="en-US" sz="2400" dirty="0" smtClean="0"/>
              <a:t> having Andrew Luck as his quarterback, because Andrew Luck is awful for fantasy owners, has a shitty first names, and throws small amounts of touchdowns. </a:t>
            </a:r>
            <a:endParaRPr lang="en-US" sz="2400" dirty="0"/>
          </a:p>
        </p:txBody>
      </p:sp>
      <p:sp>
        <p:nvSpPr>
          <p:cNvPr id="6" name="TextBox 5"/>
          <p:cNvSpPr txBox="1"/>
          <p:nvPr/>
        </p:nvSpPr>
        <p:spPr>
          <a:xfrm>
            <a:off x="4419600" y="4495800"/>
            <a:ext cx="4038600" cy="1200329"/>
          </a:xfrm>
          <a:prstGeom prst="rect">
            <a:avLst/>
          </a:prstGeom>
          <a:noFill/>
        </p:spPr>
        <p:txBody>
          <a:bodyPr wrap="square" rtlCol="0">
            <a:spAutoFit/>
          </a:bodyPr>
          <a:lstStyle/>
          <a:p>
            <a:pPr marL="285750" indent="-285750">
              <a:buFont typeface="Wingdings"/>
              <a:buChar char="ç"/>
            </a:pPr>
            <a:r>
              <a:rPr lang="en-US" i="1" dirty="0" smtClean="0">
                <a:sym typeface="Wingdings" panose="05000000000000000000" pitchFamily="2" charset="2"/>
              </a:rPr>
              <a:t>What </a:t>
            </a:r>
            <a:r>
              <a:rPr lang="en-US" i="1" dirty="0" err="1" smtClean="0">
                <a:sym typeface="Wingdings" panose="05000000000000000000" pitchFamily="2" charset="2"/>
              </a:rPr>
              <a:t>Ginyu</a:t>
            </a:r>
            <a:r>
              <a:rPr lang="en-US" i="1" dirty="0" smtClean="0">
                <a:sym typeface="Wingdings" panose="05000000000000000000" pitchFamily="2" charset="2"/>
              </a:rPr>
              <a:t> Forces team was like once he reached the playoffs</a:t>
            </a:r>
          </a:p>
          <a:p>
            <a:pPr lvl="2"/>
            <a:r>
              <a:rPr lang="en-US" i="1" dirty="0">
                <a:sym typeface="Wingdings" panose="05000000000000000000" pitchFamily="2" charset="2"/>
              </a:rPr>
              <a:t>	</a:t>
            </a:r>
            <a:r>
              <a:rPr lang="en-US" i="1" dirty="0" smtClean="0">
                <a:sym typeface="Wingdings" panose="05000000000000000000" pitchFamily="2" charset="2"/>
              </a:rPr>
              <a:t>- Analytics czar, The </a:t>
            </a:r>
          </a:p>
          <a:p>
            <a:pPr lvl="2"/>
            <a:r>
              <a:rPr lang="en-US" i="1" dirty="0">
                <a:sym typeface="Wingdings" panose="05000000000000000000" pitchFamily="2" charset="2"/>
              </a:rPr>
              <a:t>	 </a:t>
            </a:r>
            <a:r>
              <a:rPr lang="en-US" i="1" dirty="0" err="1" smtClean="0">
                <a:sym typeface="Wingdings" panose="05000000000000000000" pitchFamily="2" charset="2"/>
              </a:rPr>
              <a:t>Timmies</a:t>
            </a:r>
            <a:endParaRPr lang="en-US" i="1" dirty="0"/>
          </a:p>
        </p:txBody>
      </p:sp>
    </p:spTree>
    <p:extLst>
      <p:ext uri="{BB962C8B-B14F-4D97-AF65-F5344CB8AC3E}">
        <p14:creationId xmlns:p14="http://schemas.microsoft.com/office/powerpoint/2010/main" val="1883890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smtClean="0"/>
              <a:t>5. Rowdy Roddy Pipers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0095"/>
            <a:ext cx="9144000" cy="6097905"/>
          </a:xfrm>
          <a:prstGeom prst="rect">
            <a:avLst/>
          </a:prstGeom>
        </p:spPr>
      </p:pic>
    </p:spTree>
    <p:extLst>
      <p:ext uri="{BB962C8B-B14F-4D97-AF65-F5344CB8AC3E}">
        <p14:creationId xmlns:p14="http://schemas.microsoft.com/office/powerpoint/2010/main" val="4193529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267200"/>
            <a:ext cx="4419600" cy="2488327"/>
          </a:xfrm>
          <a:prstGeom prst="rect">
            <a:avLst/>
          </a:prstGeom>
        </p:spPr>
      </p:pic>
      <p:sp>
        <p:nvSpPr>
          <p:cNvPr id="3" name="Content Placeholder 2"/>
          <p:cNvSpPr>
            <a:spLocks noGrp="1"/>
          </p:cNvSpPr>
          <p:nvPr>
            <p:ph idx="1"/>
          </p:nvPr>
        </p:nvSpPr>
        <p:spPr>
          <a:xfrm>
            <a:off x="152400" y="152400"/>
            <a:ext cx="8229600" cy="4525963"/>
          </a:xfrm>
        </p:spPr>
        <p:txBody>
          <a:bodyPr>
            <a:normAutofit fontScale="77500" lnSpcReduction="20000"/>
          </a:bodyPr>
          <a:lstStyle/>
          <a:p>
            <a:pPr marL="0" indent="0">
              <a:buNone/>
            </a:pPr>
            <a:r>
              <a:rPr lang="en-US" dirty="0" smtClean="0"/>
              <a:t>The Korean </a:t>
            </a:r>
            <a:r>
              <a:rPr lang="en-US" dirty="0" err="1" smtClean="0"/>
              <a:t>Andaconda</a:t>
            </a:r>
            <a:r>
              <a:rPr lang="en-US" dirty="0" smtClean="0"/>
              <a:t>, The Yellow Conqueror, Rowdy Roddy Piper himself had a solid year in the league, getting in on his own dollar instead of counting on Matt Schaub to play like a paraplegic (people don’t forget). The Pipers were the beneficiary of </a:t>
            </a:r>
            <a:r>
              <a:rPr lang="en-US" dirty="0" err="1" smtClean="0"/>
              <a:t>Demaryius</a:t>
            </a:r>
            <a:r>
              <a:rPr lang="en-US" dirty="0" smtClean="0"/>
              <a:t> Thomas for the majority of the season, who put up some blessed numbers, along with Matt Forte who is players who Cutler can apparently try to through some accurate passes to. Additionally, the Pipers prospered from the play of Big Ben Roethlisberger, who threw for 10 touchdowns in two weeks (which almost ties the number of women he’s most likely raped in his life). Alas, the Pipers season was short lived in the playoffs, as he went up against the champ and lost a painful, menacing matchup.</a:t>
            </a:r>
            <a:endParaRPr lang="en-US" dirty="0"/>
          </a:p>
        </p:txBody>
      </p:sp>
      <p:sp>
        <p:nvSpPr>
          <p:cNvPr id="5" name="TextBox 4"/>
          <p:cNvSpPr txBox="1"/>
          <p:nvPr/>
        </p:nvSpPr>
        <p:spPr>
          <a:xfrm>
            <a:off x="5719948" y="4495800"/>
            <a:ext cx="2971800" cy="1754326"/>
          </a:xfrm>
          <a:prstGeom prst="rect">
            <a:avLst/>
          </a:prstGeom>
          <a:noFill/>
        </p:spPr>
        <p:txBody>
          <a:bodyPr wrap="square" rtlCol="0">
            <a:spAutoFit/>
          </a:bodyPr>
          <a:lstStyle/>
          <a:p>
            <a:r>
              <a:rPr lang="en-US" i="1" dirty="0" smtClean="0"/>
              <a:t>“I came here to win in the Playoffs and chew bubblegum; and I’m all out of winning in the playoffs”</a:t>
            </a:r>
          </a:p>
          <a:p>
            <a:r>
              <a:rPr lang="en-US" i="1" dirty="0"/>
              <a:t>	</a:t>
            </a:r>
            <a:r>
              <a:rPr lang="en-US" i="1" dirty="0" smtClean="0"/>
              <a:t>- Rowdy Roddy </a:t>
            </a:r>
          </a:p>
          <a:p>
            <a:r>
              <a:rPr lang="en-US" i="1" dirty="0"/>
              <a:t>	</a:t>
            </a:r>
            <a:r>
              <a:rPr lang="en-US" i="1" dirty="0" smtClean="0"/>
              <a:t>  Piper</a:t>
            </a:r>
            <a:endParaRPr lang="en-US" i="1" dirty="0"/>
          </a:p>
        </p:txBody>
      </p:sp>
    </p:spTree>
    <p:extLst>
      <p:ext uri="{BB962C8B-B14F-4D97-AF65-F5344CB8AC3E}">
        <p14:creationId xmlns:p14="http://schemas.microsoft.com/office/powerpoint/2010/main" val="2055245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Friends, Countrymen, </a:t>
            </a:r>
            <a:r>
              <a:rPr lang="en-US" dirty="0" err="1" smtClean="0"/>
              <a:t>Timmies</a:t>
            </a:r>
            <a:r>
              <a:rPr lang="en-US" dirty="0" smtClean="0"/>
              <a:t>, Lend me your ears!</a:t>
            </a:r>
            <a:endParaRPr lang="en-US" dirty="0"/>
          </a:p>
        </p:txBody>
      </p:sp>
      <p:sp>
        <p:nvSpPr>
          <p:cNvPr id="3" name="Content Placeholder 2"/>
          <p:cNvSpPr>
            <a:spLocks noGrp="1"/>
          </p:cNvSpPr>
          <p:nvPr>
            <p:ph idx="1"/>
          </p:nvPr>
        </p:nvSpPr>
        <p:spPr/>
        <p:txBody>
          <a:bodyPr>
            <a:normAutofit/>
          </a:bodyPr>
          <a:lstStyle/>
          <a:p>
            <a:pPr marL="0" indent="0">
              <a:buNone/>
            </a:pPr>
            <a:r>
              <a:rPr lang="en-US" sz="1400" dirty="0" smtClean="0"/>
              <a:t>We have now reached the end of the 2014 fantasy football season here in Team Friends and we’ve endured many, highs, lows, changed team names, and upset victories. For this, the final OFFICIAL Recap of the year©, I figured I’d kick it up a notch</a:t>
            </a:r>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smtClean="0"/>
          </a:p>
          <a:p>
            <a:pPr marL="0" indent="0">
              <a:buNone/>
            </a:pPr>
            <a:endParaRPr lang="en-US" sz="1400" dirty="0"/>
          </a:p>
          <a:p>
            <a:pPr marL="0" indent="0">
              <a:buNone/>
            </a:pPr>
            <a:endParaRPr lang="en-US" sz="1400" dirty="0" smtClean="0"/>
          </a:p>
          <a:p>
            <a:pPr marL="0" indent="0">
              <a:buNone/>
            </a:pPr>
            <a:r>
              <a:rPr lang="en-US" sz="1400" dirty="0" smtClean="0"/>
              <a:t>So come with me and you’ll be, reading a, Recap of my creation. Take a look and you’ll  see into our past 4 months recreation.  Lets begin, with a spin, looking back at the major highlights of the year….</a:t>
            </a:r>
            <a:endParaRPr lang="en-US"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150" y="2057400"/>
            <a:ext cx="3035300" cy="2461352"/>
          </a:xfrm>
          <a:prstGeom prst="rect">
            <a:avLst/>
          </a:prstGeom>
        </p:spPr>
      </p:pic>
    </p:spTree>
    <p:extLst>
      <p:ext uri="{BB962C8B-B14F-4D97-AF65-F5344CB8AC3E}">
        <p14:creationId xmlns:p14="http://schemas.microsoft.com/office/powerpoint/2010/main" val="39943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1323"/>
            <a:ext cx="8229600" cy="1143000"/>
          </a:xfrm>
        </p:spPr>
        <p:txBody>
          <a:bodyPr/>
          <a:lstStyle/>
          <a:p>
            <a:r>
              <a:rPr lang="en-US" dirty="0" smtClean="0"/>
              <a:t>4. I Want Nor-Wood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286510"/>
            <a:ext cx="3962400" cy="5323840"/>
          </a:xfrm>
          <a:prstGeom prst="rect">
            <a:avLst/>
          </a:prstGeom>
        </p:spPr>
      </p:pic>
    </p:spTree>
    <p:extLst>
      <p:ext uri="{BB962C8B-B14F-4D97-AF65-F5344CB8AC3E}">
        <p14:creationId xmlns:p14="http://schemas.microsoft.com/office/powerpoint/2010/main" val="1257903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3657600"/>
            <a:ext cx="2514600" cy="3022600"/>
          </a:xfrm>
          <a:prstGeom prst="rect">
            <a:avLst/>
          </a:prstGeom>
        </p:spPr>
      </p:pic>
      <p:sp>
        <p:nvSpPr>
          <p:cNvPr id="3" name="Content Placeholder 2"/>
          <p:cNvSpPr>
            <a:spLocks noGrp="1"/>
          </p:cNvSpPr>
          <p:nvPr>
            <p:ph idx="1"/>
          </p:nvPr>
        </p:nvSpPr>
        <p:spPr>
          <a:xfrm>
            <a:off x="304800" y="457200"/>
            <a:ext cx="8229600" cy="4711700"/>
          </a:xfrm>
        </p:spPr>
        <p:txBody>
          <a:bodyPr>
            <a:normAutofit fontScale="77500" lnSpcReduction="20000"/>
          </a:bodyPr>
          <a:lstStyle/>
          <a:p>
            <a:pPr marL="0" indent="0">
              <a:buNone/>
            </a:pPr>
            <a:r>
              <a:rPr lang="en-US" dirty="0" smtClean="0"/>
              <a:t>The dominate force of the first half of the season, I Want Norwood ran the hallways of the league like the stereotypical bully in every high school movie. Having won the running back lottery this season by scoring Demarco Murray, the </a:t>
            </a:r>
            <a:r>
              <a:rPr lang="en-US" dirty="0" err="1" smtClean="0"/>
              <a:t>Norwoods</a:t>
            </a:r>
            <a:r>
              <a:rPr lang="en-US" dirty="0" smtClean="0"/>
              <a:t> seemed unstoppable until she met a </a:t>
            </a:r>
            <a:r>
              <a:rPr lang="en-US" dirty="0" err="1" smtClean="0"/>
              <a:t>Squirtle</a:t>
            </a:r>
            <a:r>
              <a:rPr lang="en-US" dirty="0" smtClean="0"/>
              <a:t> who brought the </a:t>
            </a:r>
            <a:r>
              <a:rPr lang="en-US" dirty="0" err="1" smtClean="0"/>
              <a:t>Norwoods</a:t>
            </a:r>
            <a:r>
              <a:rPr lang="en-US" dirty="0" smtClean="0"/>
              <a:t> back to earth. Despite losing a few more games here and there, the </a:t>
            </a:r>
            <a:r>
              <a:rPr lang="en-US" dirty="0" err="1" smtClean="0"/>
              <a:t>Norwoods</a:t>
            </a:r>
            <a:r>
              <a:rPr lang="en-US" dirty="0" smtClean="0"/>
              <a:t> still ended up number 2 in the league, securing a first round bye. Alas, the bye would not help Norwood venture further into the wilderness of fantasy playoffs, as the </a:t>
            </a:r>
            <a:r>
              <a:rPr lang="en-US" dirty="0" err="1" smtClean="0"/>
              <a:t>Beatersons</a:t>
            </a:r>
            <a:r>
              <a:rPr lang="en-US" dirty="0"/>
              <a:t> </a:t>
            </a:r>
            <a:r>
              <a:rPr lang="en-US" dirty="0" smtClean="0"/>
              <a:t>stole the victory right from underneath her nose. Either way I-Want-Norwood has proven </a:t>
            </a:r>
          </a:p>
          <a:p>
            <a:pPr marL="0" indent="0">
              <a:buNone/>
            </a:pPr>
            <a:r>
              <a:rPr lang="en-US" dirty="0"/>
              <a:t> </a:t>
            </a:r>
            <a:r>
              <a:rPr lang="en-US" dirty="0" smtClean="0"/>
              <a:t>                                   herself one of the most competent </a:t>
            </a:r>
          </a:p>
          <a:p>
            <a:pPr marL="0" indent="0">
              <a:buNone/>
            </a:pPr>
            <a:r>
              <a:rPr lang="en-US" dirty="0"/>
              <a:t> </a:t>
            </a:r>
            <a:r>
              <a:rPr lang="en-US" dirty="0" smtClean="0"/>
              <a:t>                                    managers in the league. (Does this mean </a:t>
            </a:r>
          </a:p>
          <a:p>
            <a:pPr marL="0" indent="0">
              <a:buNone/>
            </a:pPr>
            <a:r>
              <a:rPr lang="en-US" dirty="0"/>
              <a:t> </a:t>
            </a:r>
            <a:r>
              <a:rPr lang="en-US" dirty="0" smtClean="0"/>
              <a:t>                                    that men and women are equal now?)</a:t>
            </a:r>
            <a:endParaRPr lang="en-US" dirty="0"/>
          </a:p>
        </p:txBody>
      </p:sp>
      <p:sp>
        <p:nvSpPr>
          <p:cNvPr id="5" name="TextBox 4"/>
          <p:cNvSpPr txBox="1"/>
          <p:nvPr/>
        </p:nvSpPr>
        <p:spPr>
          <a:xfrm>
            <a:off x="3810000" y="5410200"/>
            <a:ext cx="2590800" cy="923330"/>
          </a:xfrm>
          <a:prstGeom prst="rect">
            <a:avLst/>
          </a:prstGeom>
          <a:noFill/>
        </p:spPr>
        <p:txBody>
          <a:bodyPr wrap="square" rtlCol="0">
            <a:spAutoFit/>
          </a:bodyPr>
          <a:lstStyle/>
          <a:p>
            <a:r>
              <a:rPr lang="en-US" i="1" dirty="0" smtClean="0"/>
              <a:t>“He Put a Ring on it!”</a:t>
            </a:r>
          </a:p>
          <a:p>
            <a:r>
              <a:rPr lang="en-US" i="1" dirty="0"/>
              <a:t>	</a:t>
            </a:r>
            <a:r>
              <a:rPr lang="en-US" i="1" dirty="0" smtClean="0"/>
              <a:t>- Some girl in </a:t>
            </a:r>
          </a:p>
          <a:p>
            <a:r>
              <a:rPr lang="en-US" i="1" dirty="0"/>
              <a:t>	</a:t>
            </a:r>
            <a:r>
              <a:rPr lang="en-US" i="1" dirty="0" smtClean="0"/>
              <a:t>West Virginia</a:t>
            </a:r>
            <a:endParaRPr lang="en-US" i="1" dirty="0"/>
          </a:p>
        </p:txBody>
      </p:sp>
    </p:spTree>
    <p:extLst>
      <p:ext uri="{BB962C8B-B14F-4D97-AF65-F5344CB8AC3E}">
        <p14:creationId xmlns:p14="http://schemas.microsoft.com/office/powerpoint/2010/main" val="1632955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1143000"/>
          </a:xfrm>
        </p:spPr>
        <p:txBody>
          <a:bodyPr/>
          <a:lstStyle/>
          <a:p>
            <a:r>
              <a:rPr lang="en-US" dirty="0" smtClean="0"/>
              <a:t>3. </a:t>
            </a:r>
            <a:r>
              <a:rPr lang="en-US" dirty="0" err="1" smtClean="0"/>
              <a:t>MoneyindaBananastand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914400"/>
            <a:ext cx="5848350" cy="5791200"/>
          </a:xfrm>
          <a:prstGeom prst="rect">
            <a:avLst/>
          </a:prstGeom>
        </p:spPr>
      </p:pic>
    </p:spTree>
    <p:extLst>
      <p:ext uri="{BB962C8B-B14F-4D97-AF65-F5344CB8AC3E}">
        <p14:creationId xmlns:p14="http://schemas.microsoft.com/office/powerpoint/2010/main" val="7510741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4495800"/>
            <a:ext cx="3558099" cy="2152650"/>
          </a:xfrm>
          <a:prstGeom prst="rect">
            <a:avLst/>
          </a:prstGeom>
        </p:spPr>
      </p:pic>
      <p:sp>
        <p:nvSpPr>
          <p:cNvPr id="3" name="Content Placeholder 2"/>
          <p:cNvSpPr>
            <a:spLocks noGrp="1"/>
          </p:cNvSpPr>
          <p:nvPr>
            <p:ph idx="1"/>
          </p:nvPr>
        </p:nvSpPr>
        <p:spPr>
          <a:xfrm>
            <a:off x="457200" y="533400"/>
            <a:ext cx="8229600" cy="4525963"/>
          </a:xfrm>
        </p:spPr>
        <p:txBody>
          <a:bodyPr>
            <a:normAutofit fontScale="62500" lnSpcReduction="20000"/>
          </a:bodyPr>
          <a:lstStyle/>
          <a:p>
            <a:pPr marL="0" indent="0">
              <a:buNone/>
            </a:pPr>
            <a:r>
              <a:rPr lang="en-US" dirty="0" smtClean="0"/>
              <a:t>What can be said about </a:t>
            </a:r>
            <a:r>
              <a:rPr lang="en-US" dirty="0" err="1" smtClean="0"/>
              <a:t>MoneyindaBananastand</a:t>
            </a:r>
            <a:r>
              <a:rPr lang="en-US" dirty="0" smtClean="0"/>
              <a:t> that hasn’t already been said about every underdog team ranging from the Little </a:t>
            </a:r>
            <a:r>
              <a:rPr lang="en-US" dirty="0"/>
              <a:t>G</a:t>
            </a:r>
            <a:r>
              <a:rPr lang="en-US" dirty="0" smtClean="0"/>
              <a:t>iants to The Big Green? That the rounded together a band of misfits to go to the top? That the experts picked them to come in dead last? That they didn’t win the big game like those other teams did? All of this and more is true of the wondrous Banana$, whose dominant performance in regular season this year made Sundays all the more enjoyable, while making playoffs all the more devastating. Led by a motley crew consisting of past injured players (</a:t>
            </a:r>
            <a:r>
              <a:rPr lang="en-US" dirty="0" err="1" smtClean="0"/>
              <a:t>Jermey</a:t>
            </a:r>
            <a:r>
              <a:rPr lang="en-US" dirty="0" smtClean="0"/>
              <a:t> Macklin, Arian Foster) and overachieving mediocre players (Cutler, Smith Sr., between 2-5 different Broncos running backs) the Banana$ put together a whale of a season. Alas, like the Epic Greek warriors from antiquity, the Banana$ were doomed by the football gods to fail.  After suffering from hubris and declaring he no longer needed the gods, those football deities came back on Monday Night Football to remind Jay Cutler that he’s actually pretty terrible and should stop throwing to his </a:t>
            </a:r>
            <a:r>
              <a:rPr lang="en-US" dirty="0" err="1" smtClean="0"/>
              <a:t>tightend</a:t>
            </a:r>
            <a:r>
              <a:rPr lang="en-US" dirty="0" smtClean="0"/>
              <a:t> – thus securing the victory for the </a:t>
            </a:r>
            <a:r>
              <a:rPr lang="en-US" dirty="0" err="1" smtClean="0"/>
              <a:t>Timmies</a:t>
            </a:r>
            <a:r>
              <a:rPr lang="en-US" dirty="0" smtClean="0"/>
              <a:t>. All-in-all, Proud Season to be a Banana$. </a:t>
            </a:r>
            <a:endParaRPr lang="en-US" dirty="0"/>
          </a:p>
        </p:txBody>
      </p:sp>
      <p:sp>
        <p:nvSpPr>
          <p:cNvPr id="5" name="TextBox 4"/>
          <p:cNvSpPr txBox="1"/>
          <p:nvPr/>
        </p:nvSpPr>
        <p:spPr>
          <a:xfrm>
            <a:off x="5105400" y="4876800"/>
            <a:ext cx="3276600" cy="923330"/>
          </a:xfrm>
          <a:prstGeom prst="rect">
            <a:avLst/>
          </a:prstGeom>
          <a:noFill/>
        </p:spPr>
        <p:txBody>
          <a:bodyPr wrap="square" rtlCol="0">
            <a:spAutoFit/>
          </a:bodyPr>
          <a:lstStyle/>
          <a:p>
            <a:r>
              <a:rPr lang="en-US" i="1" dirty="0" smtClean="0"/>
              <a:t>“The new People’s Champ!”</a:t>
            </a:r>
          </a:p>
          <a:p>
            <a:r>
              <a:rPr lang="en-US" i="1" dirty="0"/>
              <a:t>	</a:t>
            </a:r>
            <a:r>
              <a:rPr lang="en-US" sz="1600" i="1" dirty="0" smtClean="0"/>
              <a:t>-Dwayne “The Rock” </a:t>
            </a:r>
          </a:p>
          <a:p>
            <a:r>
              <a:rPr lang="en-US" sz="1600" i="1" dirty="0"/>
              <a:t>	</a:t>
            </a:r>
            <a:r>
              <a:rPr lang="en-US" sz="1600" i="1" dirty="0" smtClean="0"/>
              <a:t>Johnson</a:t>
            </a:r>
            <a:endParaRPr lang="en-US" sz="1600" i="1" dirty="0"/>
          </a:p>
        </p:txBody>
      </p:sp>
    </p:spTree>
    <p:extLst>
      <p:ext uri="{BB962C8B-B14F-4D97-AF65-F5344CB8AC3E}">
        <p14:creationId xmlns:p14="http://schemas.microsoft.com/office/powerpoint/2010/main" val="3686847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229600" cy="1143000"/>
          </a:xfrm>
        </p:spPr>
        <p:txBody>
          <a:bodyPr/>
          <a:lstStyle/>
          <a:p>
            <a:r>
              <a:rPr lang="en-US" dirty="0" smtClean="0"/>
              <a:t>2. </a:t>
            </a:r>
            <a:r>
              <a:rPr lang="en-US" dirty="0" err="1" smtClean="0"/>
              <a:t>Raydrian</a:t>
            </a:r>
            <a:r>
              <a:rPr lang="en-US" dirty="0" smtClean="0"/>
              <a:t> </a:t>
            </a:r>
            <a:r>
              <a:rPr lang="en-US" dirty="0" err="1" smtClean="0"/>
              <a:t>Beaterson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524000"/>
            <a:ext cx="7857067" cy="4419600"/>
          </a:xfrm>
          <a:prstGeom prst="rect">
            <a:avLst/>
          </a:prstGeom>
        </p:spPr>
      </p:pic>
    </p:spTree>
    <p:extLst>
      <p:ext uri="{BB962C8B-B14F-4D97-AF65-F5344CB8AC3E}">
        <p14:creationId xmlns:p14="http://schemas.microsoft.com/office/powerpoint/2010/main" val="40322796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Qp7Id8iRA4"/>
          <p:cNvPicPr>
            <a:picLocks noGrp="1" noRot="1" noChangeAspect="1"/>
          </p:cNvPicPr>
          <p:nvPr>
            <p:ph idx="1"/>
            <a:videoFile r:link="rId1"/>
          </p:nvPr>
        </p:nvPicPr>
        <p:blipFill>
          <a:blip r:embed="rId3"/>
          <a:stretch>
            <a:fillRect/>
          </a:stretch>
        </p:blipFill>
        <p:spPr>
          <a:xfrm>
            <a:off x="228600" y="4114800"/>
            <a:ext cx="4572000" cy="2571750"/>
          </a:xfrm>
          <a:prstGeom prst="rect">
            <a:avLst/>
          </a:prstGeom>
        </p:spPr>
      </p:pic>
      <p:sp>
        <p:nvSpPr>
          <p:cNvPr id="6" name="TextBox 5"/>
          <p:cNvSpPr txBox="1"/>
          <p:nvPr/>
        </p:nvSpPr>
        <p:spPr>
          <a:xfrm>
            <a:off x="5562600" y="4953000"/>
            <a:ext cx="2895600" cy="1138773"/>
          </a:xfrm>
          <a:prstGeom prst="rect">
            <a:avLst/>
          </a:prstGeom>
          <a:noFill/>
        </p:spPr>
        <p:txBody>
          <a:bodyPr wrap="square" rtlCol="0">
            <a:spAutoFit/>
          </a:bodyPr>
          <a:lstStyle/>
          <a:p>
            <a:r>
              <a:rPr lang="en-US" i="1" dirty="0" smtClean="0"/>
              <a:t>“For SHAME!”</a:t>
            </a:r>
          </a:p>
          <a:p>
            <a:r>
              <a:rPr lang="en-US" i="1" dirty="0"/>
              <a:t>	</a:t>
            </a:r>
            <a:r>
              <a:rPr lang="en-US" sz="1600" i="1" dirty="0" smtClean="0"/>
              <a:t>- The Banana$ </a:t>
            </a:r>
          </a:p>
          <a:p>
            <a:r>
              <a:rPr lang="en-US" sz="1600" i="1" dirty="0"/>
              <a:t> </a:t>
            </a:r>
            <a:r>
              <a:rPr lang="en-US" sz="1600" i="1" dirty="0" smtClean="0"/>
              <a:t>                   running joke for  </a:t>
            </a:r>
          </a:p>
          <a:p>
            <a:r>
              <a:rPr lang="en-US" sz="1600" i="1" dirty="0"/>
              <a:t> </a:t>
            </a:r>
            <a:r>
              <a:rPr lang="en-US" sz="1600" i="1" dirty="0" smtClean="0"/>
              <a:t>                   the season</a:t>
            </a:r>
            <a:endParaRPr lang="en-US" sz="1600" i="1" dirty="0"/>
          </a:p>
        </p:txBody>
      </p:sp>
      <p:sp>
        <p:nvSpPr>
          <p:cNvPr id="7" name="TextBox 6"/>
          <p:cNvSpPr txBox="1"/>
          <p:nvPr/>
        </p:nvSpPr>
        <p:spPr>
          <a:xfrm>
            <a:off x="381000" y="533400"/>
            <a:ext cx="8229600" cy="3693319"/>
          </a:xfrm>
          <a:prstGeom prst="rect">
            <a:avLst/>
          </a:prstGeom>
          <a:noFill/>
        </p:spPr>
        <p:txBody>
          <a:bodyPr wrap="square" rtlCol="0">
            <a:spAutoFit/>
          </a:bodyPr>
          <a:lstStyle/>
          <a:p>
            <a:r>
              <a:rPr lang="en-US" dirty="0" smtClean="0"/>
              <a:t>Some people may claim that the </a:t>
            </a:r>
            <a:r>
              <a:rPr lang="en-US" dirty="0" err="1" smtClean="0"/>
              <a:t>Beaterson</a:t>
            </a:r>
            <a:r>
              <a:rPr lang="en-US" dirty="0"/>
              <a:t> </a:t>
            </a:r>
            <a:r>
              <a:rPr lang="en-US" dirty="0" smtClean="0"/>
              <a:t>is a betting man, and these people may be right, as </a:t>
            </a:r>
            <a:r>
              <a:rPr lang="en-US" dirty="0" err="1" smtClean="0"/>
              <a:t>Raydrian</a:t>
            </a:r>
            <a:r>
              <a:rPr lang="en-US" dirty="0" smtClean="0"/>
              <a:t> </a:t>
            </a:r>
            <a:r>
              <a:rPr lang="en-US" dirty="0" err="1" smtClean="0"/>
              <a:t>Beaterson</a:t>
            </a:r>
            <a:r>
              <a:rPr lang="en-US" dirty="0" smtClean="0"/>
              <a:t> decided in the draft to make an investment in a certain team known for being Green, having cheese, and failing to a dominate Buffalo Bills Defense. Taking both Aaron Rodgers and Eddy Lacy seemed to be fools bet in the first 3 weeks, but eventually logic prevailed and Green Bay became the team everyone in state farm knew they could be. The </a:t>
            </a:r>
            <a:r>
              <a:rPr lang="en-US" dirty="0" err="1" smtClean="0"/>
              <a:t>Beatersons</a:t>
            </a:r>
            <a:r>
              <a:rPr lang="en-US" dirty="0" smtClean="0"/>
              <a:t> though were stuck in the Trevor league, under the rule of the Banana$, and with stiff competition in Corey, it seemed a long shot for the </a:t>
            </a:r>
            <a:r>
              <a:rPr lang="en-US" dirty="0" err="1" smtClean="0"/>
              <a:t>Beatersons</a:t>
            </a:r>
            <a:r>
              <a:rPr lang="en-US" dirty="0" smtClean="0"/>
              <a:t> to get in. Well, with some hard work, elbow grease and some key losses by the Uterine Horns, </a:t>
            </a:r>
            <a:r>
              <a:rPr lang="en-US" dirty="0" err="1" smtClean="0"/>
              <a:t>Beaterson</a:t>
            </a:r>
            <a:r>
              <a:rPr lang="en-US" dirty="0" smtClean="0"/>
              <a:t> found himself in the playoffs, and as if that was not enough, he found himself winning in the playoffs. As the </a:t>
            </a:r>
            <a:r>
              <a:rPr lang="en-US" dirty="0" err="1" smtClean="0"/>
              <a:t>Beatersons</a:t>
            </a:r>
            <a:r>
              <a:rPr lang="en-US" dirty="0" smtClean="0"/>
              <a:t> made his way down to the championship, vanquishing the </a:t>
            </a:r>
            <a:r>
              <a:rPr lang="en-US" dirty="0" err="1" smtClean="0"/>
              <a:t>Ginyus</a:t>
            </a:r>
            <a:r>
              <a:rPr lang="en-US" dirty="0" smtClean="0"/>
              <a:t> and former juggernaut Norwood, he finally met his match, in that of the high flying champion of the league. </a:t>
            </a:r>
            <a:endParaRPr lang="en-US" dirty="0"/>
          </a:p>
        </p:txBody>
      </p:sp>
    </p:spTree>
    <p:extLst>
      <p:ext uri="{BB962C8B-B14F-4D97-AF65-F5344CB8AC3E}">
        <p14:creationId xmlns:p14="http://schemas.microsoft.com/office/powerpoint/2010/main" val="4024171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627660"/>
            <a:ext cx="8229600" cy="6172200"/>
          </a:xfrm>
          <a:prstGeom prst="rect">
            <a:avLst/>
          </a:prstGeom>
        </p:spPr>
      </p:pic>
      <p:sp>
        <p:nvSpPr>
          <p:cNvPr id="2" name="Title 1"/>
          <p:cNvSpPr>
            <a:spLocks noGrp="1"/>
          </p:cNvSpPr>
          <p:nvPr>
            <p:ph type="title"/>
          </p:nvPr>
        </p:nvSpPr>
        <p:spPr>
          <a:xfrm>
            <a:off x="510639" y="-152400"/>
            <a:ext cx="8229600" cy="1143000"/>
          </a:xfrm>
        </p:spPr>
        <p:txBody>
          <a:bodyPr/>
          <a:lstStyle/>
          <a:p>
            <a:r>
              <a:rPr lang="en-US" dirty="0" smtClean="0"/>
              <a:t>1. The </a:t>
            </a:r>
            <a:r>
              <a:rPr lang="en-US" dirty="0" err="1" smtClean="0"/>
              <a:t>Timmies</a:t>
            </a:r>
            <a:endParaRPr lang="en-US" dirty="0"/>
          </a:p>
        </p:txBody>
      </p:sp>
    </p:spTree>
    <p:extLst>
      <p:ext uri="{BB962C8B-B14F-4D97-AF65-F5344CB8AC3E}">
        <p14:creationId xmlns:p14="http://schemas.microsoft.com/office/powerpoint/2010/main" val="1805015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3962400"/>
            <a:ext cx="4286250" cy="2676525"/>
          </a:xfrm>
        </p:spPr>
      </p:pic>
      <p:sp>
        <p:nvSpPr>
          <p:cNvPr id="5" name="TextBox 4"/>
          <p:cNvSpPr txBox="1"/>
          <p:nvPr/>
        </p:nvSpPr>
        <p:spPr>
          <a:xfrm>
            <a:off x="5181600" y="4724400"/>
            <a:ext cx="3276600" cy="923330"/>
          </a:xfrm>
          <a:prstGeom prst="rect">
            <a:avLst/>
          </a:prstGeom>
          <a:noFill/>
        </p:spPr>
        <p:txBody>
          <a:bodyPr wrap="square" rtlCol="0">
            <a:spAutoFit/>
          </a:bodyPr>
          <a:lstStyle/>
          <a:p>
            <a:r>
              <a:rPr lang="en-US" i="1" dirty="0" smtClean="0"/>
              <a:t>“Timmy Tom, Timmy Tom……… </a:t>
            </a:r>
            <a:r>
              <a:rPr lang="en-US" i="1" dirty="0" err="1" smtClean="0"/>
              <a:t>bbbbiiiiiiiiiiillllllllllllllllllllllyyyyyyy</a:t>
            </a:r>
            <a:r>
              <a:rPr lang="en-US" i="1" dirty="0" smtClean="0"/>
              <a:t>”</a:t>
            </a:r>
          </a:p>
          <a:p>
            <a:r>
              <a:rPr lang="en-US" i="1" dirty="0" smtClean="0"/>
              <a:t>	</a:t>
            </a:r>
            <a:r>
              <a:rPr lang="en-US" sz="1600" i="1" dirty="0" smtClean="0"/>
              <a:t>- The </a:t>
            </a:r>
            <a:r>
              <a:rPr lang="en-US" sz="1600" i="1" dirty="0" err="1" smtClean="0"/>
              <a:t>Timmies</a:t>
            </a:r>
            <a:endParaRPr lang="en-US" sz="1600" i="1" dirty="0"/>
          </a:p>
        </p:txBody>
      </p:sp>
      <p:sp>
        <p:nvSpPr>
          <p:cNvPr id="6" name="TextBox 5"/>
          <p:cNvSpPr txBox="1"/>
          <p:nvPr/>
        </p:nvSpPr>
        <p:spPr>
          <a:xfrm>
            <a:off x="228600" y="381000"/>
            <a:ext cx="8610600" cy="3693319"/>
          </a:xfrm>
          <a:prstGeom prst="rect">
            <a:avLst/>
          </a:prstGeom>
          <a:noFill/>
        </p:spPr>
        <p:txBody>
          <a:bodyPr wrap="square" rtlCol="0">
            <a:spAutoFit/>
          </a:bodyPr>
          <a:lstStyle/>
          <a:p>
            <a:r>
              <a:rPr lang="en-US" dirty="0" smtClean="0"/>
              <a:t>The Champ, the big kahuna, the overall point leader of the year this year was the </a:t>
            </a:r>
            <a:r>
              <a:rPr lang="en-US" dirty="0" err="1" smtClean="0"/>
              <a:t>Timmies</a:t>
            </a:r>
            <a:r>
              <a:rPr lang="en-US" dirty="0" smtClean="0"/>
              <a:t>, the aptly named. The </a:t>
            </a:r>
            <a:r>
              <a:rPr lang="en-US" dirty="0" err="1" smtClean="0"/>
              <a:t>Timmies</a:t>
            </a:r>
            <a:r>
              <a:rPr lang="en-US" dirty="0" smtClean="0"/>
              <a:t> exploited their position as </a:t>
            </a:r>
            <a:r>
              <a:rPr lang="en-US" dirty="0" err="1" smtClean="0"/>
              <a:t>Anaylitics</a:t>
            </a:r>
            <a:r>
              <a:rPr lang="en-US" dirty="0" smtClean="0"/>
              <a:t> czar this season to muster up a team filled with explosive potential. Once Aaron Rodgers got off his ass and </a:t>
            </a:r>
            <a:r>
              <a:rPr lang="en-US" dirty="0" err="1" smtClean="0"/>
              <a:t>remebered</a:t>
            </a:r>
            <a:r>
              <a:rPr lang="en-US" dirty="0" smtClean="0"/>
              <a:t> how to throw the ball down the field, the twin threat from Randall Cobb and Jordy Nelson combined with Antonio “fucking” Brown wasn’t frightening enough, if it wasn’t for the twin attack of </a:t>
            </a:r>
            <a:r>
              <a:rPr lang="en-US" dirty="0"/>
              <a:t>J</a:t>
            </a:r>
            <a:r>
              <a:rPr lang="en-US" dirty="0" smtClean="0"/>
              <a:t>amal Charles and Mark Ingram running train on defenses and </a:t>
            </a:r>
            <a:r>
              <a:rPr lang="en-US" dirty="0" err="1" smtClean="0"/>
              <a:t>endzones</a:t>
            </a:r>
            <a:r>
              <a:rPr lang="en-US" dirty="0" smtClean="0"/>
              <a:t> for the season. The only chinks in the </a:t>
            </a:r>
            <a:r>
              <a:rPr lang="en-US" dirty="0" err="1" smtClean="0"/>
              <a:t>Timmies</a:t>
            </a:r>
            <a:r>
              <a:rPr lang="en-US" dirty="0" smtClean="0"/>
              <a:t> armor cam from; First, the team name “You Love Her” which was void of any Timmy Power, and Second, Tony </a:t>
            </a:r>
            <a:r>
              <a:rPr lang="en-US" dirty="0" err="1" smtClean="0"/>
              <a:t>Blowmo</a:t>
            </a:r>
            <a:r>
              <a:rPr lang="en-US" dirty="0" smtClean="0"/>
              <a:t>, who was at best inconsistent for the year (except for December what I’m sure is the first time in his career and also a sign of the apocalypse). The </a:t>
            </a:r>
            <a:r>
              <a:rPr lang="en-US" dirty="0" err="1" smtClean="0"/>
              <a:t>Timmies</a:t>
            </a:r>
            <a:r>
              <a:rPr lang="en-US" dirty="0" smtClean="0"/>
              <a:t> would move one through a surprisingly slow start to become 2014 champions of Team Friends, for which praise should be given (fuck you). Good thing he’ll at least have the last pick in next years draft. Oh wait…..</a:t>
            </a:r>
            <a:endParaRPr lang="en-US" dirty="0"/>
          </a:p>
        </p:txBody>
      </p:sp>
    </p:spTree>
    <p:extLst>
      <p:ext uri="{BB962C8B-B14F-4D97-AF65-F5344CB8AC3E}">
        <p14:creationId xmlns:p14="http://schemas.microsoft.com/office/powerpoint/2010/main" val="2196524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0" y="0"/>
            <a:ext cx="9891978" cy="6992112"/>
          </a:xfrm>
        </p:spPr>
      </p:pic>
      <p:sp>
        <p:nvSpPr>
          <p:cNvPr id="6" name="TextBox 5"/>
          <p:cNvSpPr txBox="1"/>
          <p:nvPr/>
        </p:nvSpPr>
        <p:spPr>
          <a:xfrm>
            <a:off x="1447800" y="5029200"/>
            <a:ext cx="6629400" cy="1938992"/>
          </a:xfrm>
          <a:prstGeom prst="rect">
            <a:avLst/>
          </a:prstGeom>
          <a:noFill/>
        </p:spPr>
        <p:txBody>
          <a:bodyPr wrap="square" rtlCol="0">
            <a:spAutoFit/>
          </a:bodyPr>
          <a:lstStyle/>
          <a:p>
            <a:pPr algn="ctr"/>
            <a:r>
              <a:rPr lang="en-US" sz="6000" b="1" dirty="0" smtClean="0">
                <a:solidFill>
                  <a:srgbClr val="FFFF00"/>
                </a:solidFill>
              </a:rPr>
              <a:t>Until Next Season</a:t>
            </a:r>
          </a:p>
          <a:p>
            <a:pPr algn="ctr"/>
            <a:r>
              <a:rPr lang="en-US" sz="6000" b="1" dirty="0" smtClean="0">
                <a:solidFill>
                  <a:srgbClr val="FFFF00"/>
                </a:solidFill>
              </a:rPr>
              <a:t>- Z</a:t>
            </a:r>
            <a:endParaRPr lang="en-US" sz="6000" b="1" dirty="0">
              <a:solidFill>
                <a:srgbClr val="FFFF00"/>
              </a:solidFill>
            </a:endParaRPr>
          </a:p>
        </p:txBody>
      </p:sp>
    </p:spTree>
    <p:extLst>
      <p:ext uri="{BB962C8B-B14F-4D97-AF65-F5344CB8AC3E}">
        <p14:creationId xmlns:p14="http://schemas.microsoft.com/office/powerpoint/2010/main" val="2367808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2400" y="-332321"/>
            <a:ext cx="9988340" cy="7190321"/>
          </a:xfrm>
        </p:spPr>
      </p:pic>
      <p:sp>
        <p:nvSpPr>
          <p:cNvPr id="2" name="Title 1"/>
          <p:cNvSpPr>
            <a:spLocks noGrp="1"/>
          </p:cNvSpPr>
          <p:nvPr>
            <p:ph type="title"/>
          </p:nvPr>
        </p:nvSpPr>
        <p:spPr/>
        <p:txBody>
          <a:bodyPr/>
          <a:lstStyle/>
          <a:p>
            <a:r>
              <a:rPr lang="en-US" dirty="0" smtClean="0">
                <a:solidFill>
                  <a:schemeClr val="accent5">
                    <a:lumMod val="20000"/>
                    <a:lumOff val="80000"/>
                  </a:schemeClr>
                </a:solidFill>
              </a:rPr>
              <a:t>8/24 : The Draft</a:t>
            </a:r>
            <a:endParaRPr lang="en-US" dirty="0">
              <a:solidFill>
                <a:schemeClr val="accent5">
                  <a:lumMod val="20000"/>
                  <a:lumOff val="80000"/>
                </a:schemeClr>
              </a:solidFill>
            </a:endParaRPr>
          </a:p>
        </p:txBody>
      </p:sp>
      <p:pic>
        <p:nvPicPr>
          <p:cNvPr id="6" name="8FpCM5cWkNM"/>
          <p:cNvPicPr>
            <a:picLocks noRot="1" noChangeAspect="1"/>
          </p:cNvPicPr>
          <p:nvPr>
            <a:videoFile r:link="rId1"/>
          </p:nvPr>
        </p:nvPicPr>
        <p:blipFill>
          <a:blip r:embed="rId4"/>
          <a:stretch>
            <a:fillRect/>
          </a:stretch>
        </p:blipFill>
        <p:spPr>
          <a:xfrm>
            <a:off x="6324600" y="4953000"/>
            <a:ext cx="2980267" cy="1676400"/>
          </a:xfrm>
          <a:prstGeom prst="rect">
            <a:avLst/>
          </a:prstGeom>
        </p:spPr>
      </p:pic>
      <p:sp>
        <p:nvSpPr>
          <p:cNvPr id="7" name="Rectangle 6"/>
          <p:cNvSpPr/>
          <p:nvPr/>
        </p:nvSpPr>
        <p:spPr>
          <a:xfrm>
            <a:off x="234574" y="1828800"/>
            <a:ext cx="8909426" cy="2862322"/>
          </a:xfrm>
          <a:prstGeom prst="rect">
            <a:avLst/>
          </a:prstGeom>
          <a:noFill/>
        </p:spPr>
        <p:txBody>
          <a:bodyPr wrap="none" lIns="91440" tIns="45720" rIns="91440" bIns="45720">
            <a:spAutoFit/>
          </a:bodyPr>
          <a:lstStyle/>
          <a:p>
            <a:pPr algn="ctr"/>
            <a:r>
              <a:rPr lang="en-US" sz="2000" b="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rPr>
              <a:t>The High Holy day – the Draft Day. And what an eventful day it was. The high points:</a:t>
            </a:r>
          </a:p>
          <a:p>
            <a:pPr algn="ctr"/>
            <a:endParaRPr lang="en-US" sz="2000" b="0" cap="none" spc="0" dirty="0">
              <a:ln w="10160">
                <a:solidFill>
                  <a:schemeClr val="accent1"/>
                </a:solidFill>
                <a:prstDash val="solid"/>
              </a:ln>
              <a:solidFill>
                <a:srgbClr val="FFFFFF"/>
              </a:solidFill>
              <a:effectLst>
                <a:outerShdw blurRad="38100" dist="32000" dir="5400000" algn="tl">
                  <a:srgbClr val="000000">
                    <a:alpha val="30000"/>
                  </a:srgbClr>
                </a:outerShdw>
              </a:effectLst>
            </a:endParaRPr>
          </a:p>
          <a:p>
            <a:pPr marL="285750" indent="-285750" algn="ctr">
              <a:buFontTx/>
              <a:buChar char="-"/>
            </a:pPr>
            <a:r>
              <a:rPr lang="en-US" sz="2000" b="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rPr>
              <a:t>Welcoming 2 new Managers</a:t>
            </a:r>
          </a:p>
          <a:p>
            <a:pPr marL="742950" lvl="1" indent="-285750" algn="ctr">
              <a:buFontTx/>
              <a:buChar char="-"/>
            </a:pPr>
            <a:r>
              <a:rPr lang="en-US" sz="2000" b="0" cap="none" spc="0" dirty="0" err="1" smtClean="0">
                <a:ln w="10160">
                  <a:solidFill>
                    <a:schemeClr val="accent1"/>
                  </a:solidFill>
                  <a:prstDash val="solid"/>
                </a:ln>
                <a:solidFill>
                  <a:srgbClr val="FFFFFF"/>
                </a:solidFill>
                <a:effectLst>
                  <a:outerShdw blurRad="38100" dist="32000" dir="5400000" algn="tl">
                    <a:srgbClr val="000000">
                      <a:alpha val="30000"/>
                    </a:srgbClr>
                  </a:outerShdw>
                </a:effectLst>
              </a:rPr>
              <a:t>Matthieu</a:t>
            </a:r>
            <a:r>
              <a:rPr lang="en-US" sz="2000" b="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rPr>
              <a:t> “I can make my own terrible decisions!” </a:t>
            </a:r>
            <a:r>
              <a:rPr lang="en-US" sz="2000" b="0" cap="none" spc="0" dirty="0" err="1" smtClean="0">
                <a:ln w="10160">
                  <a:solidFill>
                    <a:schemeClr val="accent1"/>
                  </a:solidFill>
                  <a:prstDash val="solid"/>
                </a:ln>
                <a:solidFill>
                  <a:srgbClr val="FFFFFF"/>
                </a:solidFill>
                <a:effectLst>
                  <a:outerShdw blurRad="38100" dist="32000" dir="5400000" algn="tl">
                    <a:srgbClr val="000000">
                      <a:alpha val="30000"/>
                    </a:srgbClr>
                  </a:outerShdw>
                </a:effectLst>
              </a:rPr>
              <a:t>Schwert</a:t>
            </a:r>
            <a:endParaRPr lang="en-US" sz="2000" b="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endParaRPr>
          </a:p>
          <a:p>
            <a:pPr marL="742950" lvl="1" indent="-285750" algn="ctr">
              <a:buFontTx/>
              <a:buChar char="-"/>
            </a:pPr>
            <a:r>
              <a:rPr lang="en-US" sz="2000" b="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rPr>
              <a:t>Josh “Watch me sneak my way into this league” Brown</a:t>
            </a:r>
          </a:p>
          <a:p>
            <a:pPr algn="ctr"/>
            <a:endParaRPr lang="en-US" sz="2000" b="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endParaRPr>
          </a:p>
          <a:p>
            <a:pPr marL="285750" indent="-285750" algn="ctr">
              <a:buFontTx/>
              <a:buChar char="-"/>
            </a:pPr>
            <a:r>
              <a:rPr lang="en-US" sz="2000" b="0" cap="none" spc="0" dirty="0" err="1" smtClean="0">
                <a:ln w="10160">
                  <a:solidFill>
                    <a:schemeClr val="accent1"/>
                  </a:solidFill>
                  <a:prstDash val="solid"/>
                </a:ln>
                <a:solidFill>
                  <a:srgbClr val="FFFFFF"/>
                </a:solidFill>
                <a:effectLst>
                  <a:outerShdw blurRad="38100" dist="32000" dir="5400000" algn="tl">
                    <a:srgbClr val="000000">
                      <a:alpha val="30000"/>
                    </a:srgbClr>
                  </a:outerShdw>
                </a:effectLst>
              </a:rPr>
              <a:t>Pfiefer’s</a:t>
            </a:r>
            <a:r>
              <a:rPr lang="en-US" sz="2000" b="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rPr>
              <a:t> call in picks, taking our suggestions hook-line-and-sinker</a:t>
            </a:r>
          </a:p>
          <a:p>
            <a:pPr marL="742950" lvl="1" indent="-285750" algn="ctr">
              <a:buFontTx/>
              <a:buChar char="-"/>
            </a:pPr>
            <a:r>
              <a:rPr lang="en-US" sz="2000" b="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rPr>
              <a:t>“Hey </a:t>
            </a:r>
            <a:r>
              <a:rPr lang="en-US" sz="2000" b="0" cap="none" spc="0" dirty="0" err="1" smtClean="0">
                <a:ln w="10160">
                  <a:solidFill>
                    <a:schemeClr val="accent1"/>
                  </a:solidFill>
                  <a:prstDash val="solid"/>
                </a:ln>
                <a:solidFill>
                  <a:srgbClr val="FFFFFF"/>
                </a:solidFill>
                <a:effectLst>
                  <a:outerShdw blurRad="38100" dist="32000" dir="5400000" algn="tl">
                    <a:srgbClr val="000000">
                      <a:alpha val="30000"/>
                    </a:srgbClr>
                  </a:outerShdw>
                </a:effectLst>
              </a:rPr>
              <a:t>Pfiefer</a:t>
            </a:r>
            <a:r>
              <a:rPr lang="en-US" sz="2000" b="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rPr>
              <a:t>, Wes Welker is still on the table”</a:t>
            </a:r>
          </a:p>
          <a:p>
            <a:pPr marL="742950" lvl="1" indent="-285750" algn="ctr">
              <a:buFontTx/>
              <a:buChar char="-"/>
            </a:pPr>
            <a:r>
              <a:rPr lang="en-US" sz="2000" b="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rPr>
              <a:t>“Sam Bradford, best QB on the board man”</a:t>
            </a:r>
            <a:endParaRPr lang="en-US" sz="2000" b="0" cap="none" spc="0"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spTree>
    <p:extLst>
      <p:ext uri="{BB962C8B-B14F-4D97-AF65-F5344CB8AC3E}">
        <p14:creationId xmlns:p14="http://schemas.microsoft.com/office/powerpoint/2010/main" val="3637017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28650" y="1109296"/>
            <a:ext cx="6248400" cy="4686300"/>
          </a:xfrm>
          <a:prstGeom prst="rect">
            <a:avLst/>
          </a:prstGeom>
        </p:spPr>
      </p:pic>
      <p:sp>
        <p:nvSpPr>
          <p:cNvPr id="2" name="Title 1"/>
          <p:cNvSpPr>
            <a:spLocks noGrp="1"/>
          </p:cNvSpPr>
          <p:nvPr>
            <p:ph type="title"/>
          </p:nvPr>
        </p:nvSpPr>
        <p:spPr/>
        <p:txBody>
          <a:bodyPr/>
          <a:lstStyle/>
          <a:p>
            <a:r>
              <a:rPr lang="en-US" dirty="0" smtClean="0">
                <a:solidFill>
                  <a:schemeClr val="accent6">
                    <a:lumMod val="75000"/>
                  </a:schemeClr>
                </a:solidFill>
              </a:rPr>
              <a:t>8/24 – The Yahoo Draft Projections</a:t>
            </a:r>
            <a:endParaRPr lang="en-US" dirty="0">
              <a:solidFill>
                <a:schemeClr val="accent6">
                  <a:lumMod val="75000"/>
                </a:schemeClr>
              </a:solidFill>
            </a:endParaRPr>
          </a:p>
        </p:txBody>
      </p:sp>
      <p:sp>
        <p:nvSpPr>
          <p:cNvPr id="3" name="Content Placeholder 2"/>
          <p:cNvSpPr>
            <a:spLocks noGrp="1"/>
          </p:cNvSpPr>
          <p:nvPr>
            <p:ph idx="1"/>
          </p:nvPr>
        </p:nvSpPr>
        <p:spPr>
          <a:xfrm>
            <a:off x="4838700" y="1600200"/>
            <a:ext cx="4229100" cy="4525963"/>
          </a:xfrm>
        </p:spPr>
        <p:txBody>
          <a:bodyPr>
            <a:normAutofit lnSpcReduction="10000"/>
          </a:bodyPr>
          <a:lstStyle/>
          <a:p>
            <a:r>
              <a:rPr lang="en-US" sz="1600" dirty="0" smtClean="0"/>
              <a:t>Not wanting to keep the Hungry Managers waiting, the Yahoo Experts Gave their grades posthaste, not waiting to have their decisions hampered and slowed down based on things like “facts” and “general common sense.” They went with their gut, Yahoo experts are paid to DECIDE GRADES, not waddle around in possibilities and numbers like a fag. </a:t>
            </a:r>
          </a:p>
          <a:p>
            <a:pPr marL="0" indent="0">
              <a:buNone/>
            </a:pPr>
            <a:endParaRPr lang="en-US" sz="1600" dirty="0" smtClean="0"/>
          </a:p>
          <a:p>
            <a:pPr marL="0" indent="0">
              <a:buNone/>
            </a:pPr>
            <a:r>
              <a:rPr lang="en-US" sz="1600" dirty="0" smtClean="0"/>
              <a:t>      “</a:t>
            </a:r>
            <a:r>
              <a:rPr lang="en-US" sz="1600" i="1" dirty="0" smtClean="0"/>
              <a:t>Hey what did you decide your draft on,       </a:t>
            </a:r>
          </a:p>
          <a:p>
            <a:pPr marL="0" indent="0">
              <a:buNone/>
            </a:pPr>
            <a:r>
              <a:rPr lang="en-US" sz="1600" i="1" dirty="0"/>
              <a:t> </a:t>
            </a:r>
            <a:r>
              <a:rPr lang="en-US" sz="1600" i="1" dirty="0" smtClean="0"/>
              <a:t>       numbers and ESPN projects? You </a:t>
            </a:r>
            <a:r>
              <a:rPr lang="en-US" sz="1600" i="1" dirty="0" err="1" smtClean="0"/>
              <a:t>wanna</a:t>
            </a:r>
            <a:r>
              <a:rPr lang="en-US" sz="1600" i="1" dirty="0" smtClean="0"/>
              <a:t> a             </a:t>
            </a:r>
          </a:p>
          <a:p>
            <a:pPr marL="0" indent="0">
              <a:buNone/>
            </a:pPr>
            <a:r>
              <a:rPr lang="en-US" sz="1600" i="1" dirty="0"/>
              <a:t> </a:t>
            </a:r>
            <a:r>
              <a:rPr lang="en-US" sz="1600" i="1" dirty="0" smtClean="0"/>
              <a:t>        dick to suck on with that, </a:t>
            </a:r>
            <a:r>
              <a:rPr lang="en-US" sz="1600" i="1" dirty="0" err="1" smtClean="0"/>
              <a:t>ya</a:t>
            </a:r>
            <a:r>
              <a:rPr lang="en-US" sz="1600" i="1" dirty="0" smtClean="0"/>
              <a:t> Fag!?”</a:t>
            </a:r>
          </a:p>
          <a:p>
            <a:pPr marL="0" indent="0">
              <a:buNone/>
            </a:pPr>
            <a:r>
              <a:rPr lang="en-US" sz="1600" i="1" dirty="0"/>
              <a:t>	</a:t>
            </a:r>
            <a:r>
              <a:rPr lang="en-US" sz="1600" i="1" dirty="0" smtClean="0"/>
              <a:t>	</a:t>
            </a:r>
            <a:r>
              <a:rPr lang="en-US" sz="1200" i="1" dirty="0" smtClean="0"/>
              <a:t>- The Yahoo Draft Experts</a:t>
            </a:r>
          </a:p>
          <a:p>
            <a:pPr marL="0" indent="0">
              <a:buNone/>
            </a:pPr>
            <a:endParaRPr lang="en-US" sz="1600" dirty="0" smtClean="0"/>
          </a:p>
          <a:p>
            <a:r>
              <a:rPr lang="en-US" sz="1600" dirty="0" smtClean="0"/>
              <a:t>These dumb motherfuckers also had the audacity to grade the Honorable </a:t>
            </a:r>
            <a:r>
              <a:rPr lang="en-US" sz="1600" dirty="0" err="1" smtClean="0"/>
              <a:t>MoneyintheBananastand</a:t>
            </a:r>
            <a:r>
              <a:rPr lang="en-US" sz="1600" dirty="0"/>
              <a:t> </a:t>
            </a:r>
            <a:r>
              <a:rPr lang="en-US" sz="1600" dirty="0" smtClean="0"/>
              <a:t>last in the league</a:t>
            </a:r>
            <a:endParaRPr lang="en-US" sz="1600" dirty="0"/>
          </a:p>
        </p:txBody>
      </p:sp>
    </p:spTree>
    <p:extLst>
      <p:ext uri="{BB962C8B-B14F-4D97-AF65-F5344CB8AC3E}">
        <p14:creationId xmlns:p14="http://schemas.microsoft.com/office/powerpoint/2010/main" val="460428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90600" y="533400"/>
            <a:ext cx="7315200" cy="5568696"/>
          </a:xfrm>
        </p:spPr>
      </p:pic>
      <p:sp>
        <p:nvSpPr>
          <p:cNvPr id="2" name="Title 1"/>
          <p:cNvSpPr>
            <a:spLocks noGrp="1"/>
          </p:cNvSpPr>
          <p:nvPr>
            <p:ph type="title"/>
          </p:nvPr>
        </p:nvSpPr>
        <p:spPr/>
        <p:txBody>
          <a:bodyPr/>
          <a:lstStyle/>
          <a:p>
            <a:r>
              <a:rPr lang="en-US" dirty="0" smtClean="0">
                <a:solidFill>
                  <a:schemeClr val="tx2">
                    <a:lumMod val="60000"/>
                    <a:lumOff val="40000"/>
                  </a:schemeClr>
                </a:solidFill>
                <a:latin typeface="Algerian" panose="04020705040A02060702" pitchFamily="82" charset="0"/>
              </a:rPr>
              <a:t>The Yahoo Draft Experts</a:t>
            </a:r>
            <a:endParaRPr lang="en-US" dirty="0">
              <a:solidFill>
                <a:schemeClr val="tx2">
                  <a:lumMod val="60000"/>
                  <a:lumOff val="40000"/>
                </a:schemeClr>
              </a:solidFill>
              <a:latin typeface="Algerian" panose="04020705040A02060702" pitchFamily="82" charset="0"/>
            </a:endParaRPr>
          </a:p>
        </p:txBody>
      </p:sp>
      <p:sp>
        <p:nvSpPr>
          <p:cNvPr id="5" name="TextBox 4"/>
          <p:cNvSpPr txBox="1"/>
          <p:nvPr/>
        </p:nvSpPr>
        <p:spPr>
          <a:xfrm>
            <a:off x="1143000" y="6324600"/>
            <a:ext cx="6934200" cy="369332"/>
          </a:xfrm>
          <a:prstGeom prst="rect">
            <a:avLst/>
          </a:prstGeom>
          <a:noFill/>
        </p:spPr>
        <p:txBody>
          <a:bodyPr wrap="square" rtlCol="0">
            <a:spAutoFit/>
          </a:bodyPr>
          <a:lstStyle/>
          <a:p>
            <a:r>
              <a:rPr lang="en-US" dirty="0" smtClean="0"/>
              <a:t>Don’t laugh too hard, they still make more money that we ever will</a:t>
            </a:r>
            <a:endParaRPr lang="en-US" dirty="0"/>
          </a:p>
        </p:txBody>
      </p:sp>
    </p:spTree>
    <p:extLst>
      <p:ext uri="{BB962C8B-B14F-4D97-AF65-F5344CB8AC3E}">
        <p14:creationId xmlns:p14="http://schemas.microsoft.com/office/powerpoint/2010/main" val="42106960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524000"/>
            <a:ext cx="3457540" cy="5181600"/>
          </a:xfrm>
          <a:prstGeom prst="rect">
            <a:avLst/>
          </a:prstGeom>
        </p:spPr>
      </p:pic>
      <p:sp>
        <p:nvSpPr>
          <p:cNvPr id="2" name="Title 1"/>
          <p:cNvSpPr>
            <a:spLocks noGrp="1"/>
          </p:cNvSpPr>
          <p:nvPr>
            <p:ph type="title"/>
          </p:nvPr>
        </p:nvSpPr>
        <p:spPr/>
        <p:txBody>
          <a:bodyPr/>
          <a:lstStyle/>
          <a:p>
            <a:r>
              <a:rPr lang="en-US" dirty="0" smtClean="0"/>
              <a:t>B-Day – The Day of the Bitching</a:t>
            </a:r>
            <a:endParaRPr lang="en-US" dirty="0"/>
          </a:p>
        </p:txBody>
      </p:sp>
      <p:sp>
        <p:nvSpPr>
          <p:cNvPr id="5" name="Rectangle 4"/>
          <p:cNvSpPr/>
          <p:nvPr/>
        </p:nvSpPr>
        <p:spPr>
          <a:xfrm>
            <a:off x="-123092" y="1828800"/>
            <a:ext cx="5715000" cy="4401205"/>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Remember, Remember the Ponies bitch fit adventure.</a:t>
            </a:r>
          </a:p>
          <a:p>
            <a:pPr algn="ct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I know of no reason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r>
            <a:b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b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Why the </a:t>
            </a:r>
            <a:r>
              <a:rPr lang="en-US" sz="1400" b="1" cap="all" spc="0" dirty="0" err="1"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Squirtle</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-Pony trade of adhesion</a:t>
            </a:r>
            <a:b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b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Should ever be forgot!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r>
            <a:b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b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Bologna Ponies and his knowledge of how to play fantasy</a:t>
            </a:r>
            <a:b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b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Did the scheme contrive,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r>
            <a:b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b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To blow the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Team Friends </a:t>
            </a: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and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the </a:t>
            </a:r>
            <a:r>
              <a:rPr lang="en-US" sz="1400" b="1" cap="all" spc="0" dirty="0" err="1"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Squirtles</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r>
            <a:b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b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All up alive. </a:t>
            </a:r>
            <a:endPar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a:p>
            <a:pPr algn="ct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Once the Dear leader, looking from above,</a:t>
            </a: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r>
            <a:b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b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Rallied the managers to dispose of the trade</a:t>
            </a: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r>
            <a:b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b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But, by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the Italian’s blood, rising high and causing him to gush!</a:t>
            </a: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r>
            <a:b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b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With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a gaping whine, the Ponies lighted up Line!</a:t>
            </a: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r>
            <a:b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b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“A </a:t>
            </a: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stick and </a:t>
            </a:r>
            <a:r>
              <a:rPr lang="en-US" sz="1400" b="1" cap="all"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no</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mistake,”</a:t>
            </a: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r>
            <a:b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b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Cried the managers, “It was for the </a:t>
            </a:r>
            <a:r>
              <a:rPr lang="en-US" sz="1400" b="1" cap="all" spc="0" dirty="0" err="1"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Squirtle's</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sake</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a:t>
            </a: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r>
            <a:b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b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TO th</a:t>
            </a:r>
            <a:r>
              <a:rPr lang="en-US" sz="1400" b="1" cap="all"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e ponies reply,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If </a:t>
            </a: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you won't give me one,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r>
            <a:b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b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I'll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yell as if I were two!”,</a:t>
            </a: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r>
            <a:b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b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1400" b="1" cap="all"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But it was all for not</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a:t>
            </a: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r>
            <a:b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b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1400" b="1" cap="all"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As the trade being or not being could not change the plot</a:t>
            </a: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r>
            <a:br>
              <a:rPr lang="en-US" sz="1400" b="1" cap="all" spc="0"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br>
            <a:r>
              <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1400" b="1" cap="all" dirty="0" smtClean="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Of the Team friends league we hold dear</a:t>
            </a:r>
            <a:endParaRPr lang="en-US" sz="1400" b="1" cap="all" spc="0" dirty="0">
              <a:ln/>
              <a:solidFill>
                <a:schemeClr val="tx2">
                  <a:lumMod val="75000"/>
                </a:schemeClr>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extLst>
      <p:ext uri="{BB962C8B-B14F-4D97-AF65-F5344CB8AC3E}">
        <p14:creationId xmlns:p14="http://schemas.microsoft.com/office/powerpoint/2010/main" val="313958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Trade heard ‘round the World”</a:t>
            </a:r>
            <a:endParaRPr lang="en-US" dirty="0"/>
          </a:p>
        </p:txBody>
      </p:sp>
      <p:pic>
        <p:nvPicPr>
          <p:cNvPr id="4" name="MDvXdP1vH8Y"/>
          <p:cNvPicPr>
            <a:picLocks noGrp="1" noRot="1" noChangeAspect="1"/>
          </p:cNvPicPr>
          <p:nvPr>
            <p:ph idx="1"/>
            <a:videoFile r:link="rId1"/>
          </p:nvPr>
        </p:nvPicPr>
        <p:blipFill>
          <a:blip r:embed="rId3"/>
          <a:stretch>
            <a:fillRect/>
          </a:stretch>
        </p:blipFill>
        <p:spPr>
          <a:xfrm>
            <a:off x="2438400" y="4648200"/>
            <a:ext cx="3598334" cy="2024063"/>
          </a:xfrm>
          <a:prstGeom prst="rect">
            <a:avLst/>
          </a:prstGeom>
        </p:spPr>
      </p:pic>
      <p:sp>
        <p:nvSpPr>
          <p:cNvPr id="5" name="TextBox 4"/>
          <p:cNvSpPr txBox="1"/>
          <p:nvPr/>
        </p:nvSpPr>
        <p:spPr>
          <a:xfrm>
            <a:off x="609600" y="1524000"/>
            <a:ext cx="7924800" cy="2585323"/>
          </a:xfrm>
          <a:prstGeom prst="rect">
            <a:avLst/>
          </a:prstGeom>
          <a:noFill/>
        </p:spPr>
        <p:txBody>
          <a:bodyPr wrap="square" rtlCol="0">
            <a:spAutoFit/>
          </a:bodyPr>
          <a:lstStyle/>
          <a:p>
            <a:r>
              <a:rPr lang="en-US" dirty="0" smtClean="0"/>
              <a:t>It was October first, in the early throws of Fall, and a falling Rowdy Roddy Pipers and a drugged up Our Daily Bread closed upon a deal. In a trade that shocked the conscious of all who heard, in a deal that Gordon Gecko would be proud of, The Pipers traded away under-achieving Brandon Marshall (who has Jay Cutler throwing to him, or as glorious leader says “Orton 2.0”) to Our Daily Bread for the high apostle of the holy one on high, </a:t>
            </a:r>
            <a:r>
              <a:rPr lang="en-US" dirty="0" err="1" smtClean="0"/>
              <a:t>Demaryius</a:t>
            </a:r>
            <a:r>
              <a:rPr lang="en-US" dirty="0" smtClean="0"/>
              <a:t> Thomas (who has Peyton goddamn Manning throwing to him).  For the Bread, this marked the writing on the wall for the season. For the Pipers, this marked the push he needed to get into, and subsequently lose in the first round of, the playoffs.</a:t>
            </a:r>
            <a:endParaRPr lang="en-US" dirty="0"/>
          </a:p>
        </p:txBody>
      </p:sp>
    </p:spTree>
    <p:extLst>
      <p:ext uri="{BB962C8B-B14F-4D97-AF65-F5344CB8AC3E}">
        <p14:creationId xmlns:p14="http://schemas.microsoft.com/office/powerpoint/2010/main" val="2372770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381000"/>
            <a:ext cx="9447415" cy="6007965"/>
          </a:xfrm>
        </p:spPr>
      </p:pic>
      <p:sp>
        <p:nvSpPr>
          <p:cNvPr id="2" name="Title 1"/>
          <p:cNvSpPr>
            <a:spLocks noGrp="1"/>
          </p:cNvSpPr>
          <p:nvPr>
            <p:ph type="title"/>
          </p:nvPr>
        </p:nvSpPr>
        <p:spPr/>
        <p:txBody>
          <a:bodyPr/>
          <a:lstStyle/>
          <a:p>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lgerian" panose="04020705040A02060702" pitchFamily="82" charset="0"/>
              </a:rPr>
              <a:t>The Giant Falls</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lgerian" panose="04020705040A02060702" pitchFamily="82" charset="0"/>
            </a:endParaRPr>
          </a:p>
        </p:txBody>
      </p:sp>
      <p:sp>
        <p:nvSpPr>
          <p:cNvPr id="6" name="TextBox 5"/>
          <p:cNvSpPr txBox="1"/>
          <p:nvPr/>
        </p:nvSpPr>
        <p:spPr>
          <a:xfrm>
            <a:off x="685800" y="1524000"/>
            <a:ext cx="7696200" cy="4524315"/>
          </a:xfrm>
          <a:prstGeom prst="rect">
            <a:avLst/>
          </a:prstGeom>
          <a:noFill/>
        </p:spPr>
        <p:txBody>
          <a:bodyPr wrap="square" rtlCol="0">
            <a:spAutoFit/>
          </a:bodyPr>
          <a:lstStyle/>
          <a:p>
            <a:r>
              <a:rPr lang="en-US" dirty="0" smtClean="0">
                <a:solidFill>
                  <a:schemeClr val="accent5">
                    <a:lumMod val="40000"/>
                    <a:lumOff val="60000"/>
                  </a:schemeClr>
                </a:solidFill>
              </a:rPr>
              <a:t>The Juggernaut of the beginning of the season, who was liken to the great Colossus built at Rhodes,  was seeming an unstoppable force. Who could rise to approach this beast, this dragon? Would it be the surging Banana$? the high flying </a:t>
            </a:r>
            <a:r>
              <a:rPr lang="en-US" dirty="0" err="1" smtClean="0">
                <a:solidFill>
                  <a:schemeClr val="accent5">
                    <a:lumMod val="40000"/>
                    <a:lumOff val="60000"/>
                  </a:schemeClr>
                </a:solidFill>
              </a:rPr>
              <a:t>Timmies</a:t>
            </a:r>
            <a:r>
              <a:rPr lang="en-US" dirty="0" smtClean="0">
                <a:solidFill>
                  <a:schemeClr val="accent5">
                    <a:lumMod val="40000"/>
                    <a:lumOff val="60000"/>
                  </a:schemeClr>
                </a:solidFill>
              </a:rPr>
              <a:t>? Our dear leader?</a:t>
            </a:r>
          </a:p>
          <a:p>
            <a:endParaRPr lang="en-US" dirty="0" smtClean="0">
              <a:solidFill>
                <a:schemeClr val="accent5">
                  <a:lumMod val="40000"/>
                  <a:lumOff val="60000"/>
                </a:schemeClr>
              </a:solidFill>
            </a:endParaRPr>
          </a:p>
          <a:p>
            <a:endParaRPr lang="en-US" dirty="0">
              <a:solidFill>
                <a:schemeClr val="accent5">
                  <a:lumMod val="40000"/>
                  <a:lumOff val="60000"/>
                </a:schemeClr>
              </a:solidFill>
            </a:endParaRPr>
          </a:p>
          <a:p>
            <a:endParaRPr lang="en-US" dirty="0" smtClean="0">
              <a:solidFill>
                <a:schemeClr val="accent5">
                  <a:lumMod val="40000"/>
                  <a:lumOff val="60000"/>
                </a:schemeClr>
              </a:solidFill>
            </a:endParaRPr>
          </a:p>
          <a:p>
            <a:endParaRPr lang="en-US" dirty="0">
              <a:solidFill>
                <a:schemeClr val="accent5">
                  <a:lumMod val="40000"/>
                  <a:lumOff val="60000"/>
                </a:schemeClr>
              </a:solidFill>
            </a:endParaRPr>
          </a:p>
          <a:p>
            <a:endParaRPr lang="en-US" dirty="0" smtClean="0">
              <a:solidFill>
                <a:schemeClr val="accent5">
                  <a:lumMod val="40000"/>
                  <a:lumOff val="60000"/>
                </a:schemeClr>
              </a:solidFill>
            </a:endParaRPr>
          </a:p>
          <a:p>
            <a:endParaRPr lang="en-US" dirty="0">
              <a:solidFill>
                <a:schemeClr val="accent5">
                  <a:lumMod val="40000"/>
                  <a:lumOff val="60000"/>
                </a:schemeClr>
              </a:solidFill>
            </a:endParaRPr>
          </a:p>
          <a:p>
            <a:endParaRPr lang="en-US" dirty="0" smtClean="0">
              <a:solidFill>
                <a:schemeClr val="accent5">
                  <a:lumMod val="40000"/>
                  <a:lumOff val="60000"/>
                </a:schemeClr>
              </a:solidFill>
            </a:endParaRPr>
          </a:p>
          <a:p>
            <a:r>
              <a:rPr lang="en-US" dirty="0" smtClean="0">
                <a:solidFill>
                  <a:schemeClr val="accent5">
                    <a:lumMod val="40000"/>
                    <a:lumOff val="60000"/>
                  </a:schemeClr>
                </a:solidFill>
              </a:rPr>
              <a:t>Neigh, it was the lowly </a:t>
            </a:r>
            <a:r>
              <a:rPr lang="en-US" dirty="0" err="1" smtClean="0">
                <a:solidFill>
                  <a:schemeClr val="accent5">
                    <a:lumMod val="40000"/>
                    <a:lumOff val="60000"/>
                  </a:schemeClr>
                </a:solidFill>
              </a:rPr>
              <a:t>Squirtles</a:t>
            </a:r>
            <a:r>
              <a:rPr lang="en-US" dirty="0" smtClean="0">
                <a:solidFill>
                  <a:schemeClr val="accent5">
                    <a:lumMod val="40000"/>
                    <a:lumOff val="60000"/>
                  </a:schemeClr>
                </a:solidFill>
              </a:rPr>
              <a:t>, the unassuming, lowly </a:t>
            </a:r>
            <a:r>
              <a:rPr lang="en-US" dirty="0" err="1" smtClean="0">
                <a:solidFill>
                  <a:schemeClr val="accent5">
                    <a:lumMod val="40000"/>
                    <a:lumOff val="60000"/>
                  </a:schemeClr>
                </a:solidFill>
              </a:rPr>
              <a:t>Squirtles</a:t>
            </a:r>
            <a:r>
              <a:rPr lang="en-US" dirty="0" smtClean="0">
                <a:solidFill>
                  <a:schemeClr val="accent5">
                    <a:lumMod val="40000"/>
                    <a:lumOff val="60000"/>
                  </a:schemeClr>
                </a:solidFill>
              </a:rPr>
              <a:t>. It is often the over-looked who surprise us the most in life. Going into the week high on her past victories, it was I-want-Norwood’s hubris and the </a:t>
            </a:r>
            <a:r>
              <a:rPr lang="en-US" dirty="0" err="1" smtClean="0">
                <a:solidFill>
                  <a:schemeClr val="accent5">
                    <a:lumMod val="40000"/>
                    <a:lumOff val="60000"/>
                  </a:schemeClr>
                </a:solidFill>
              </a:rPr>
              <a:t>Squirtles</a:t>
            </a:r>
            <a:r>
              <a:rPr lang="en-US" dirty="0" smtClean="0">
                <a:solidFill>
                  <a:schemeClr val="accent5">
                    <a:lumMod val="40000"/>
                    <a:lumOff val="60000"/>
                  </a:schemeClr>
                </a:solidFill>
              </a:rPr>
              <a:t> resilience that finally knocked the I-want-Norwood’s off of the top of the league, a position she would never regain again.</a:t>
            </a:r>
          </a:p>
        </p:txBody>
      </p:sp>
    </p:spTree>
    <p:extLst>
      <p:ext uri="{BB962C8B-B14F-4D97-AF65-F5344CB8AC3E}">
        <p14:creationId xmlns:p14="http://schemas.microsoft.com/office/powerpoint/2010/main" val="837661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4390</TotalTime>
  <Words>3168</Words>
  <Application>Microsoft Office PowerPoint</Application>
  <PresentationFormat>On-screen Show (4:3)</PresentationFormat>
  <Paragraphs>151</Paragraphs>
  <Slides>38</Slides>
  <Notes>0</Notes>
  <HiddenSlides>0</HiddenSlides>
  <MMClips>6</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Team Friends </vt:lpstr>
      <vt:lpstr>The End of the Season Review</vt:lpstr>
      <vt:lpstr>Friends, Countrymen, Timmies, Lend me your ears!</vt:lpstr>
      <vt:lpstr>8/24 : The Draft</vt:lpstr>
      <vt:lpstr>8/24 – The Yahoo Draft Projections</vt:lpstr>
      <vt:lpstr>The Yahoo Draft Experts</vt:lpstr>
      <vt:lpstr>B-Day – The Day of the Bitching</vt:lpstr>
      <vt:lpstr>“The Trade heard ‘round the World”</vt:lpstr>
      <vt:lpstr>The Giant Falls</vt:lpstr>
      <vt:lpstr>A New King Arises</vt:lpstr>
      <vt:lpstr>The King Falls, and a Champion Rises</vt:lpstr>
      <vt:lpstr>Name Changes: A Commentary</vt:lpstr>
      <vt:lpstr>PowerPoint Presentation</vt:lpstr>
      <vt:lpstr>12. The Squirtles</vt:lpstr>
      <vt:lpstr>PowerPoint Presentation</vt:lpstr>
      <vt:lpstr>11. The Bologna Ponies</vt:lpstr>
      <vt:lpstr>PowerPoint Presentation</vt:lpstr>
      <vt:lpstr>10. The dago</vt:lpstr>
      <vt:lpstr>PowerPoint Presentation</vt:lpstr>
      <vt:lpstr>Uterine Horns</vt:lpstr>
      <vt:lpstr>PowerPoint Presentation</vt:lpstr>
      <vt:lpstr>8. Joe Buck Yourself</vt:lpstr>
      <vt:lpstr>PowerPoint Presentation</vt:lpstr>
      <vt:lpstr>7. Our Daily Bread</vt:lpstr>
      <vt:lpstr>PowerPoint Presentation</vt:lpstr>
      <vt:lpstr>6. Ginyu Force</vt:lpstr>
      <vt:lpstr>PowerPoint Presentation</vt:lpstr>
      <vt:lpstr>5. Rowdy Roddy Pipers</vt:lpstr>
      <vt:lpstr>PowerPoint Presentation</vt:lpstr>
      <vt:lpstr>4. I Want Nor-Wood</vt:lpstr>
      <vt:lpstr>PowerPoint Presentation</vt:lpstr>
      <vt:lpstr>3. MoneyindaBananastand</vt:lpstr>
      <vt:lpstr>PowerPoint Presentation</vt:lpstr>
      <vt:lpstr>2. Raydrian Beaterson</vt:lpstr>
      <vt:lpstr>PowerPoint Presentation</vt:lpstr>
      <vt:lpstr>1. The Timmies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Friends</dc:title>
  <dc:creator>Windows User</dc:creator>
  <cp:lastModifiedBy>Windows User</cp:lastModifiedBy>
  <cp:revision>58</cp:revision>
  <dcterms:created xsi:type="dcterms:W3CDTF">2014-12-19T02:02:32Z</dcterms:created>
  <dcterms:modified xsi:type="dcterms:W3CDTF">2014-12-22T03:21:00Z</dcterms:modified>
</cp:coreProperties>
</file>